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2" r:id="rId1"/>
    <p:sldMasterId id="2147483703" r:id="rId2"/>
  </p:sldMasterIdLst>
  <p:sldIdLst>
    <p:sldId id="269" r:id="rId3"/>
    <p:sldId id="270" r:id="rId4"/>
    <p:sldId id="403" r:id="rId5"/>
    <p:sldId id="341" r:id="rId6"/>
    <p:sldId id="372" r:id="rId7"/>
    <p:sldId id="386" r:id="rId8"/>
    <p:sldId id="397" r:id="rId9"/>
    <p:sldId id="342" r:id="rId10"/>
    <p:sldId id="277" r:id="rId11"/>
    <p:sldId id="343" r:id="rId12"/>
    <p:sldId id="344" r:id="rId13"/>
    <p:sldId id="346" r:id="rId14"/>
    <p:sldId id="348" r:id="rId15"/>
    <p:sldId id="347" r:id="rId16"/>
    <p:sldId id="349" r:id="rId17"/>
    <p:sldId id="351" r:id="rId18"/>
    <p:sldId id="353" r:id="rId19"/>
    <p:sldId id="354" r:id="rId20"/>
    <p:sldId id="355" r:id="rId21"/>
    <p:sldId id="356" r:id="rId22"/>
    <p:sldId id="357" r:id="rId23"/>
    <p:sldId id="358" r:id="rId24"/>
    <p:sldId id="373" r:id="rId25"/>
    <p:sldId id="374" r:id="rId26"/>
    <p:sldId id="375" r:id="rId27"/>
    <p:sldId id="376" r:id="rId28"/>
    <p:sldId id="377" r:id="rId29"/>
    <p:sldId id="378" r:id="rId30"/>
    <p:sldId id="402" r:id="rId31"/>
    <p:sldId id="380" r:id="rId32"/>
    <p:sldId id="382" r:id="rId33"/>
    <p:sldId id="389" r:id="rId34"/>
    <p:sldId id="390" r:id="rId35"/>
    <p:sldId id="361" r:id="rId36"/>
    <p:sldId id="359" r:id="rId37"/>
    <p:sldId id="391" r:id="rId38"/>
    <p:sldId id="363" r:id="rId39"/>
    <p:sldId id="392" r:id="rId40"/>
    <p:sldId id="393" r:id="rId41"/>
    <p:sldId id="368" r:id="rId42"/>
    <p:sldId id="395" r:id="rId43"/>
    <p:sldId id="291" r:id="rId44"/>
    <p:sldId id="292" r:id="rId45"/>
    <p:sldId id="398" r:id="rId46"/>
    <p:sldId id="399" r:id="rId47"/>
    <p:sldId id="400" r:id="rId48"/>
  </p:sldIdLst>
  <p:sldSz cx="9144000" cy="5715000" type="screen16x10"/>
  <p:notesSz cx="7099300" cy="10234613"/>
  <p:custDataLst>
    <p:tags r:id="rId49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">
          <p15:clr>
            <a:srgbClr val="A4A3A4"/>
          </p15:clr>
        </p15:guide>
        <p15:guide id="2" pos="295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E2F2E5"/>
    <a:srgbClr val="B9E1C0"/>
    <a:srgbClr val="BFFDF1"/>
    <a:srgbClr val="66FFFF"/>
    <a:srgbClr val="3DB97B"/>
    <a:srgbClr val="00BC5E"/>
    <a:srgbClr val="008A45"/>
    <a:srgbClr val="07D7AF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7292A2E-F333-43FB-9621-5CBBE7FDCDCB}" styleName="Светлый стиль 2 — акцент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D27102A9-8310-4765-A935-A1911B00CA55}" styleName="Светлый стиль 1 —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F2DE63D5-997A-4646-A377-4702673A728D}" styleName="Светлый стиль 2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5A111915-BE36-4E01-A7E5-04B1672EAD32}" styleName="Светлый стиль 2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BDBED569-4797-4DF1-A0F4-6AAB3CD982D8}" styleName="Светлый стиль 3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FABFCF23-3B69-468F-B69F-88F6DE6A72F2}" styleName="Средний стиль 1 —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5BE263C-DBD7-4A20-BB59-AAB30ACAA65A}" styleName="Средний стиль 3 —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CAF9ED-07DC-4A11-8D7F-57B35C25682E}" styleName="Средний стиль 1 —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72833802-FEF1-4C79-8D5D-14CF1EAF98D9}" styleName="Светлый стиль 2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05" autoAdjust="0"/>
    <p:restoredTop sz="94660"/>
  </p:normalViewPr>
  <p:slideViewPr>
    <p:cSldViewPr>
      <p:cViewPr varScale="1">
        <p:scale>
          <a:sx n="73" d="100"/>
          <a:sy n="73" d="100"/>
        </p:scale>
        <p:origin x="84" y="342"/>
      </p:cViewPr>
      <p:guideLst>
        <p:guide orient="horz" pos="13"/>
        <p:guide pos="295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presProps" Target="pres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8" Type="http://schemas.openxmlformats.org/officeDocument/2006/relationships/slide" Target="slides/slide6.xml"/><Relationship Id="rId51" Type="http://schemas.openxmlformats.org/officeDocument/2006/relationships/viewProps" Target="viewProp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tags" Target="tags/tag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74825"/>
            <a:ext cx="7772400" cy="12255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09835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68899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4876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4876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24905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74825"/>
            <a:ext cx="7772400" cy="12255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5658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40720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671888"/>
            <a:ext cx="7772400" cy="113506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422525"/>
            <a:ext cx="7772400" cy="124936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9964307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333500"/>
            <a:ext cx="4038600" cy="3771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333500"/>
            <a:ext cx="4038600" cy="3771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60100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79525"/>
            <a:ext cx="4040188" cy="5334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812925"/>
            <a:ext cx="4040188" cy="32924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279525"/>
            <a:ext cx="4041775" cy="5334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812925"/>
            <a:ext cx="4041775" cy="32924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21605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72212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01250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7013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27013"/>
            <a:ext cx="5111750" cy="48783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195388"/>
            <a:ext cx="3008313" cy="39100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4177662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04344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30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511175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473575"/>
            <a:ext cx="5486400" cy="6699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1057995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23765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4876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4876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84617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579901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671888"/>
            <a:ext cx="7772400" cy="113506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422525"/>
            <a:ext cx="7772400" cy="124936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9557371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333500"/>
            <a:ext cx="4038600" cy="3771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333500"/>
            <a:ext cx="4038600" cy="3771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8690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79525"/>
            <a:ext cx="4040188" cy="5334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812925"/>
            <a:ext cx="4040188" cy="32924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279525"/>
            <a:ext cx="4041775" cy="5334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812925"/>
            <a:ext cx="4041775" cy="32924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89205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39927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4902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7013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27013"/>
            <a:ext cx="5111750" cy="48783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195388"/>
            <a:ext cx="3008313" cy="39100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8040999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30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511175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473575"/>
            <a:ext cx="5486400" cy="6699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5475341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229600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ru-RU" smtClean="0"/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33500"/>
            <a:ext cx="8229600" cy="377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  <p:sldLayoutId id="2147483714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新模板\城市高尔夫\未标题-2.pn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229600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zh-CN" dirty="0" smtClean="0"/>
          </a:p>
        </p:txBody>
      </p:sp>
      <p:sp>
        <p:nvSpPr>
          <p:cNvPr id="2052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33500"/>
            <a:ext cx="8229600" cy="377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zh-CN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8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19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25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8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3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3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3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39" name="Picture 2" descr="C045BBCE2F774cb4A50AA1CE30F406F3# #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 r="93159"/>
          <a:stretch>
            <a:fillRect/>
          </a:stretch>
        </p:blipFill>
        <p:spPr bwMode="auto">
          <a:xfrm>
            <a:off x="-19050" y="-36111"/>
            <a:ext cx="9163050" cy="5751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6189" y="1016000"/>
            <a:ext cx="7792571" cy="4295718"/>
          </a:xfrm>
          <a:prstGeom prst="rect">
            <a:avLst/>
          </a:prstGeom>
          <a:ln>
            <a:solidFill>
              <a:srgbClr val="008E40"/>
            </a:solidFill>
          </a:ln>
        </p:spPr>
      </p:pic>
      <p:pic>
        <p:nvPicPr>
          <p:cNvPr id="42" name="Рисунок 41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436" y="17002"/>
            <a:ext cx="1656184" cy="100811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</p:pic>
      <p:sp>
        <p:nvSpPr>
          <p:cNvPr id="43" name="TextBox 5"/>
          <p:cNvSpPr txBox="1"/>
          <p:nvPr/>
        </p:nvSpPr>
        <p:spPr>
          <a:xfrm>
            <a:off x="2778106" y="321003"/>
            <a:ext cx="57606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b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ООО «Национальный земельный фонд»</a:t>
            </a:r>
          </a:p>
        </p:txBody>
      </p:sp>
      <p:sp>
        <p:nvSpPr>
          <p:cNvPr id="44" name="TextBox 6"/>
          <p:cNvSpPr txBox="1"/>
          <p:nvPr/>
        </p:nvSpPr>
        <p:spPr>
          <a:xfrm>
            <a:off x="205990" y="1320001"/>
            <a:ext cx="8712968" cy="39549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b="1" dirty="0">
                <a:solidFill>
                  <a:srgbClr val="474747"/>
                </a:solidFill>
                <a:latin typeface="Times New Roman" pitchFamily="18" charset="0"/>
                <a:cs typeface="Times New Roman" pitchFamily="18" charset="0"/>
              </a:rPr>
              <a:t>ПРОЕКТ ВНЕСЕНИЯ ИЗМЕНЕНИЙ</a:t>
            </a:r>
          </a:p>
          <a:p>
            <a:pPr algn="ctr"/>
            <a:r>
              <a:rPr lang="ru-RU" sz="24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В СХЕМУ ТЕРРИТОРИАЛЬНОГО ПЛАНИРОВАНИЯ </a:t>
            </a:r>
          </a:p>
          <a:p>
            <a:pPr algn="ctr"/>
            <a:r>
              <a:rPr lang="ru-RU" sz="24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ЛЮБИНСКОГО МУНИЦИПАЛЬНОГО РАЙОНА ОМСКОЙ ОБЛАСТИ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r>
              <a:rPr lang="ru-RU" sz="1600" dirty="0">
                <a:solidFill>
                  <a:srgbClr val="474747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solidFill>
                  <a:srgbClr val="474747"/>
                </a:solidFill>
              </a:rPr>
              <a:t> </a:t>
            </a:r>
            <a:r>
              <a:rPr lang="ru-RU" sz="2200" b="1" dirty="0" smtClean="0">
                <a:solidFill>
                  <a:srgbClr val="474747"/>
                </a:solidFill>
                <a:latin typeface="Times New Roman" pitchFamily="18" charset="0"/>
                <a:cs typeface="Times New Roman" pitchFamily="18" charset="0"/>
              </a:rPr>
              <a:t>Муниципальный </a:t>
            </a:r>
            <a:r>
              <a:rPr lang="ru-RU" sz="2200" b="1" dirty="0">
                <a:solidFill>
                  <a:srgbClr val="474747"/>
                </a:solidFill>
                <a:latin typeface="Times New Roman" pitchFamily="18" charset="0"/>
                <a:cs typeface="Times New Roman" pitchFamily="18" charset="0"/>
              </a:rPr>
              <a:t>контракт № Ф.2022.502018 </a:t>
            </a:r>
            <a:endParaRPr lang="ru-RU" sz="2200" b="1" dirty="0" smtClean="0">
              <a:solidFill>
                <a:srgbClr val="474747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200" b="1" dirty="0" smtClean="0">
                <a:solidFill>
                  <a:srgbClr val="474747"/>
                </a:solidFill>
                <a:latin typeface="Times New Roman" pitchFamily="18" charset="0"/>
                <a:cs typeface="Times New Roman" pitchFamily="18" charset="0"/>
              </a:rPr>
              <a:t>от </a:t>
            </a:r>
            <a:r>
              <a:rPr lang="ru-RU" sz="2200" b="1" dirty="0">
                <a:solidFill>
                  <a:srgbClr val="474747"/>
                </a:solidFill>
                <a:latin typeface="Times New Roman" pitchFamily="18" charset="0"/>
                <a:cs typeface="Times New Roman" pitchFamily="18" charset="0"/>
              </a:rPr>
              <a:t>16 августа 2022 года</a:t>
            </a:r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1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1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ОМСК 2023</a:t>
            </a:r>
            <a:endParaRPr lang="ru-RU" sz="1200" u="sng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Picture 2" descr="C045BBCE2F774cb4A50AA1CE30F406F3# #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 r="93159"/>
          <a:stretch>
            <a:fillRect/>
          </a:stretch>
        </p:blipFill>
        <p:spPr bwMode="auto">
          <a:xfrm>
            <a:off x="190143" y="121834"/>
            <a:ext cx="8784975" cy="719442"/>
          </a:xfrm>
          <a:prstGeom prst="rect">
            <a:avLst/>
          </a:prstGeom>
          <a:noFill/>
          <a:ln w="19050">
            <a:solidFill>
              <a:schemeClr val="accent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0" name="Заголовок 2"/>
          <p:cNvSpPr txBox="1">
            <a:spLocks/>
          </p:cNvSpPr>
          <p:nvPr/>
        </p:nvSpPr>
        <p:spPr>
          <a:xfrm>
            <a:off x="200775" y="227175"/>
            <a:ext cx="8774343" cy="625252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r>
              <a:rPr lang="ru-RU" sz="24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Перечень мероприятий в сфере образования</a:t>
            </a:r>
            <a:endParaRPr lang="ru-RU" sz="2400" b="1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79511" y="5168438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accent4">
                    <a:lumMod val="75000"/>
                    <a:lumOff val="25000"/>
                  </a:schemeClr>
                </a:solidFill>
              </a:rPr>
              <a:t>10</a:t>
            </a:r>
            <a:endParaRPr lang="ru-RU" b="1" dirty="0">
              <a:solidFill>
                <a:schemeClr val="accent4">
                  <a:lumMod val="75000"/>
                  <a:lumOff val="25000"/>
                </a:schemeClr>
              </a:solidFill>
            </a:endParaRPr>
          </a:p>
        </p:txBody>
      </p:sp>
      <p:graphicFrame>
        <p:nvGraphicFramePr>
          <p:cNvPr id="47" name="Таблица 4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1620535"/>
              </p:ext>
            </p:extLst>
          </p:nvPr>
        </p:nvGraphicFramePr>
        <p:xfrm>
          <a:off x="395536" y="985292"/>
          <a:ext cx="8208913" cy="3068920"/>
        </p:xfrm>
        <a:graphic>
          <a:graphicData uri="http://schemas.openxmlformats.org/drawingml/2006/table">
            <a:tbl>
              <a:tblPr firstRow="1" firstCol="1" bandRow="1">
                <a:tableStyleId>{5A111915-BE36-4E01-A7E5-04B1672EAD32}</a:tableStyleId>
              </a:tblPr>
              <a:tblGrid>
                <a:gridCol w="544945">
                  <a:extLst>
                    <a:ext uri="{9D8B030D-6E8A-4147-A177-3AD203B41FA5}">
                      <a16:colId xmlns:a16="http://schemas.microsoft.com/office/drawing/2014/main" xmlns="" val="1829960804"/>
                    </a:ext>
                  </a:extLst>
                </a:gridCol>
                <a:gridCol w="2609300">
                  <a:extLst>
                    <a:ext uri="{9D8B030D-6E8A-4147-A177-3AD203B41FA5}">
                      <a16:colId xmlns:a16="http://schemas.microsoft.com/office/drawing/2014/main" xmlns="" val="2833228594"/>
                    </a:ext>
                  </a:extLst>
                </a:gridCol>
                <a:gridCol w="2867496">
                  <a:extLst>
                    <a:ext uri="{9D8B030D-6E8A-4147-A177-3AD203B41FA5}">
                      <a16:colId xmlns:a16="http://schemas.microsoft.com/office/drawing/2014/main" xmlns="" val="1977542688"/>
                    </a:ext>
                  </a:extLst>
                </a:gridCol>
                <a:gridCol w="2187172">
                  <a:extLst>
                    <a:ext uri="{9D8B030D-6E8A-4147-A177-3AD203B41FA5}">
                      <a16:colId xmlns:a16="http://schemas.microsoft.com/office/drawing/2014/main" xmlns="" val="789762240"/>
                    </a:ext>
                  </a:extLst>
                </a:gridCol>
              </a:tblGrid>
              <a:tr h="43204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9E1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Местоположение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9E1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мероприятия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9E1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Характеристики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9E1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507786542"/>
                  </a:ext>
                </a:extLst>
              </a:tr>
              <a:tr h="387464">
                <a:tc gridSpan="4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Общеобразовательные</a:t>
                      </a:r>
                      <a:r>
                        <a:rPr lang="ru-RU" sz="1800" b="1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организации</a:t>
                      </a:r>
                      <a:endParaRPr lang="ru-RU" sz="1800" b="1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2E5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3553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</a:t>
                      </a:r>
                      <a:endParaRPr lang="ru-RU" sz="1800" b="1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Любинское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городское поселение,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 err="1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р.п</a:t>
                      </a:r>
                      <a:r>
                        <a:rPr lang="ru-RU" sz="1800" i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ru-RU" sz="1800" i="1" dirty="0" err="1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Любинский</a:t>
                      </a:r>
                      <a:endParaRPr lang="ru-RU" sz="1800" i="1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Строительство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Гимназии МБОУ «</a:t>
                      </a:r>
                      <a:r>
                        <a:rPr lang="ru-RU" sz="1800" dirty="0" err="1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Любинская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гимназия»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550 мест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580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  <a:endParaRPr lang="ru-RU" sz="1800" b="1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Красноярское городское поселение, 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 err="1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р.п</a:t>
                      </a:r>
                      <a:r>
                        <a:rPr lang="ru-RU" sz="1800" i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Красный Яр, 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ул. Октябрьская, 31</a:t>
                      </a: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Реконструкция 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МБОУ «Красноярская СОШ» 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Увеличение мощности 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 100 мест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47373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Picture 2" descr="C045BBCE2F774cb4A50AA1CE30F406F3# #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 r="93159"/>
          <a:stretch>
            <a:fillRect/>
          </a:stretch>
        </p:blipFill>
        <p:spPr bwMode="auto">
          <a:xfrm>
            <a:off x="190143" y="121834"/>
            <a:ext cx="8784975" cy="719442"/>
          </a:xfrm>
          <a:prstGeom prst="rect">
            <a:avLst/>
          </a:prstGeom>
          <a:noFill/>
          <a:ln w="19050">
            <a:solidFill>
              <a:schemeClr val="accent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0" name="Заголовок 2"/>
          <p:cNvSpPr txBox="1">
            <a:spLocks/>
          </p:cNvSpPr>
          <p:nvPr/>
        </p:nvSpPr>
        <p:spPr>
          <a:xfrm>
            <a:off x="200775" y="227175"/>
            <a:ext cx="8774343" cy="625252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r>
              <a:rPr lang="ru-RU" sz="24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Перечень мероприятий в сфере образования</a:t>
            </a:r>
            <a:endParaRPr lang="ru-RU" sz="2400" b="1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79511" y="5168438"/>
            <a:ext cx="428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accent4">
                    <a:lumMod val="75000"/>
                    <a:lumOff val="25000"/>
                  </a:schemeClr>
                </a:solidFill>
              </a:rPr>
              <a:t>11</a:t>
            </a:r>
            <a:endParaRPr lang="ru-RU" b="1" dirty="0">
              <a:solidFill>
                <a:schemeClr val="accent4">
                  <a:lumMod val="75000"/>
                  <a:lumOff val="25000"/>
                </a:schemeClr>
              </a:solidFill>
            </a:endParaRPr>
          </a:p>
        </p:txBody>
      </p:sp>
      <p:graphicFrame>
        <p:nvGraphicFramePr>
          <p:cNvPr id="47" name="Таблица 4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5915640"/>
              </p:ext>
            </p:extLst>
          </p:nvPr>
        </p:nvGraphicFramePr>
        <p:xfrm>
          <a:off x="395536" y="985292"/>
          <a:ext cx="8208913" cy="3888431"/>
        </p:xfrm>
        <a:graphic>
          <a:graphicData uri="http://schemas.openxmlformats.org/drawingml/2006/table">
            <a:tbl>
              <a:tblPr firstRow="1" firstCol="1" bandRow="1">
                <a:tableStyleId>{5A111915-BE36-4E01-A7E5-04B1672EAD32}</a:tableStyleId>
              </a:tblPr>
              <a:tblGrid>
                <a:gridCol w="544945">
                  <a:extLst>
                    <a:ext uri="{9D8B030D-6E8A-4147-A177-3AD203B41FA5}">
                      <a16:colId xmlns:a16="http://schemas.microsoft.com/office/drawing/2014/main" xmlns="" val="1829960804"/>
                    </a:ext>
                  </a:extLst>
                </a:gridCol>
                <a:gridCol w="2609300">
                  <a:extLst>
                    <a:ext uri="{9D8B030D-6E8A-4147-A177-3AD203B41FA5}">
                      <a16:colId xmlns:a16="http://schemas.microsoft.com/office/drawing/2014/main" xmlns="" val="2833228594"/>
                    </a:ext>
                  </a:extLst>
                </a:gridCol>
                <a:gridCol w="2867496">
                  <a:extLst>
                    <a:ext uri="{9D8B030D-6E8A-4147-A177-3AD203B41FA5}">
                      <a16:colId xmlns:a16="http://schemas.microsoft.com/office/drawing/2014/main" xmlns="" val="1977542688"/>
                    </a:ext>
                  </a:extLst>
                </a:gridCol>
                <a:gridCol w="2187172">
                  <a:extLst>
                    <a:ext uri="{9D8B030D-6E8A-4147-A177-3AD203B41FA5}">
                      <a16:colId xmlns:a16="http://schemas.microsoft.com/office/drawing/2014/main" xmlns="" val="789762240"/>
                    </a:ext>
                  </a:extLst>
                </a:gridCol>
              </a:tblGrid>
              <a:tr h="56252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9E1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Местоположение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9E1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мероприятия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9E1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Характеристики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9E1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507786542"/>
                  </a:ext>
                </a:extLst>
              </a:tr>
              <a:tr h="397270">
                <a:tc gridSpan="4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Организации дополнительного образования детей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2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771315474"/>
                  </a:ext>
                </a:extLst>
              </a:tr>
              <a:tr h="95979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err="1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Камышловское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сельское поселение,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i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п. </a:t>
                      </a:r>
                      <a:r>
                        <a:rPr lang="ru-RU" sz="1800" i="1" dirty="0" err="1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Камышловский</a:t>
                      </a:r>
                      <a:endParaRPr lang="ru-RU" sz="1800" i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Детская школа творчества (строительство)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50 мест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256744679"/>
                  </a:ext>
                </a:extLst>
              </a:tr>
              <a:tr h="112505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Любино-</a:t>
                      </a:r>
                      <a:r>
                        <a:rPr lang="ru-RU" sz="1800" dirty="0" err="1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Малоросское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сельское поселение,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i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с. Любино-Малороссы</a:t>
                      </a:r>
                      <a:endParaRPr lang="ru-RU" sz="1800" i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Организация дополнительного образования детей (строительство)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40 мест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84378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err="1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Любинское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городское поселение,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i="1" dirty="0" err="1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р.п</a:t>
                      </a:r>
                      <a:r>
                        <a:rPr lang="ru-RU" sz="1800" i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ru-RU" sz="1800" i="1" dirty="0" err="1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Любинский</a:t>
                      </a:r>
                      <a:endParaRPr lang="ru-RU" sz="1800" i="1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Дом творчества (строительство)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 мест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67642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Picture 2" descr="C045BBCE2F774cb4A50AA1CE30F406F3# #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 r="93159"/>
          <a:stretch>
            <a:fillRect/>
          </a:stretch>
        </p:blipFill>
        <p:spPr bwMode="auto">
          <a:xfrm>
            <a:off x="190143" y="121834"/>
            <a:ext cx="8784975" cy="719442"/>
          </a:xfrm>
          <a:prstGeom prst="rect">
            <a:avLst/>
          </a:prstGeom>
          <a:noFill/>
          <a:ln w="19050">
            <a:solidFill>
              <a:schemeClr val="accent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0" name="Заголовок 2"/>
          <p:cNvSpPr txBox="1">
            <a:spLocks/>
          </p:cNvSpPr>
          <p:nvPr/>
        </p:nvSpPr>
        <p:spPr>
          <a:xfrm>
            <a:off x="190143" y="158817"/>
            <a:ext cx="8774343" cy="841276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r>
              <a:rPr lang="ru-RU" sz="24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</a:t>
            </a:r>
            <a:r>
              <a:rPr lang="ru-RU" sz="24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сферы культуры на </a:t>
            </a:r>
            <a:r>
              <a:rPr lang="ru-RU" sz="24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муниципальном уровне</a:t>
            </a:r>
            <a:endParaRPr lang="ru-RU" sz="2400" b="1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xmlns="" id="{21527761-1E26-49D9-80E9-FE3FD9A200CA}"/>
              </a:ext>
            </a:extLst>
          </p:cNvPr>
          <p:cNvSpPr/>
          <p:nvPr/>
        </p:nvSpPr>
        <p:spPr>
          <a:xfrm>
            <a:off x="1256827" y="1636519"/>
            <a:ext cx="2235054" cy="1499419"/>
          </a:xfrm>
          <a:prstGeom prst="rect">
            <a:avLst/>
          </a:prstGeom>
          <a:ln>
            <a:noFill/>
          </a:ln>
          <a:effectLst>
            <a:outerShdw blurRad="2413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1"/>
              </a:solidFill>
            </a:endParaRP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xmlns="" id="{5393D29C-A43B-4407-9A31-6A635E50E0F0}"/>
              </a:ext>
            </a:extLst>
          </p:cNvPr>
          <p:cNvSpPr/>
          <p:nvPr/>
        </p:nvSpPr>
        <p:spPr>
          <a:xfrm>
            <a:off x="3491879" y="1634002"/>
            <a:ext cx="2310223" cy="149941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2413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xmlns="" id="{01F051DE-3AE7-4E89-BE6E-08ADD6D500F6}"/>
              </a:ext>
            </a:extLst>
          </p:cNvPr>
          <p:cNvSpPr/>
          <p:nvPr/>
        </p:nvSpPr>
        <p:spPr>
          <a:xfrm>
            <a:off x="5798910" y="1634002"/>
            <a:ext cx="2013449" cy="149941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2413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xmlns="" id="{6C668B25-1C15-45A5-B8A6-9E2168E9FBF8}"/>
              </a:ext>
            </a:extLst>
          </p:cNvPr>
          <p:cNvSpPr/>
          <p:nvPr/>
        </p:nvSpPr>
        <p:spPr>
          <a:xfrm>
            <a:off x="1259632" y="3148099"/>
            <a:ext cx="2232248" cy="63394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413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xmlns="" id="{A92AAD73-EE3A-4E34-AE0F-6E082197EC17}"/>
              </a:ext>
            </a:extLst>
          </p:cNvPr>
          <p:cNvSpPr/>
          <p:nvPr/>
        </p:nvSpPr>
        <p:spPr>
          <a:xfrm>
            <a:off x="3491879" y="3145582"/>
            <a:ext cx="2310223" cy="63394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413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xmlns="" id="{E8475D84-8EC3-4FD4-A4A4-1A33CEBEFA78}"/>
              </a:ext>
            </a:extLst>
          </p:cNvPr>
          <p:cNvSpPr/>
          <p:nvPr/>
        </p:nvSpPr>
        <p:spPr>
          <a:xfrm>
            <a:off x="5798910" y="3145582"/>
            <a:ext cx="2013449" cy="63394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413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xmlns="" id="{EF7995C7-1A67-44E7-9DB9-4CBF8043BEA8}"/>
              </a:ext>
            </a:extLst>
          </p:cNvPr>
          <p:cNvSpPr/>
          <p:nvPr/>
        </p:nvSpPr>
        <p:spPr>
          <a:xfrm>
            <a:off x="1260020" y="3644522"/>
            <a:ext cx="2235053" cy="137517"/>
          </a:xfrm>
          <a:prstGeom prst="rect">
            <a:avLst/>
          </a:prstGeom>
          <a:ln>
            <a:noFill/>
          </a:ln>
          <a:effectLst>
            <a:outerShdw blurRad="2413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xmlns="" id="{0C3AC954-F4FC-42C9-B10F-041C7FAFC0CD}"/>
              </a:ext>
            </a:extLst>
          </p:cNvPr>
          <p:cNvSpPr/>
          <p:nvPr/>
        </p:nvSpPr>
        <p:spPr>
          <a:xfrm>
            <a:off x="3495747" y="3642005"/>
            <a:ext cx="2310223" cy="13751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2413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xmlns="" id="{A906A70D-6971-4559-8A2C-8E8CCBD8167B}"/>
              </a:ext>
            </a:extLst>
          </p:cNvPr>
          <p:cNvSpPr/>
          <p:nvPr/>
        </p:nvSpPr>
        <p:spPr>
          <a:xfrm>
            <a:off x="5802103" y="3642005"/>
            <a:ext cx="2013449" cy="13751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2413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xmlns="" id="{CB009166-6A46-4F6F-A792-8A0908B7B624}"/>
              </a:ext>
            </a:extLst>
          </p:cNvPr>
          <p:cNvSpPr txBox="1"/>
          <p:nvPr/>
        </p:nvSpPr>
        <p:spPr>
          <a:xfrm>
            <a:off x="3883416" y="3204334"/>
            <a:ext cx="14526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tx2"/>
                </a:solidFill>
              </a:rPr>
              <a:t>5 объектов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xmlns="" id="{FF3C0D54-CE86-4136-ABD1-C1E3C691AF19}"/>
              </a:ext>
            </a:extLst>
          </p:cNvPr>
          <p:cNvSpPr txBox="1"/>
          <p:nvPr/>
        </p:nvSpPr>
        <p:spPr>
          <a:xfrm>
            <a:off x="5986706" y="3205568"/>
            <a:ext cx="16524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1"/>
                </a:solidFill>
              </a:rPr>
              <a:t>3 объекта</a:t>
            </a:r>
            <a:endParaRPr lang="ru-RU" b="1" dirty="0">
              <a:solidFill>
                <a:schemeClr val="accent1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xmlns="" id="{693F4B1F-2F92-4ABA-BC17-F72BBE1F1E20}"/>
              </a:ext>
            </a:extLst>
          </p:cNvPr>
          <p:cNvSpPr txBox="1"/>
          <p:nvPr/>
        </p:nvSpPr>
        <p:spPr>
          <a:xfrm>
            <a:off x="1202612" y="2060545"/>
            <a:ext cx="22989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НОВОЕ СТРОИТЕЛЬСТВО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xmlns="" id="{693F4B1F-2F92-4ABA-BC17-F72BBE1F1E20}"/>
              </a:ext>
            </a:extLst>
          </p:cNvPr>
          <p:cNvSpPr txBox="1"/>
          <p:nvPr/>
        </p:nvSpPr>
        <p:spPr>
          <a:xfrm>
            <a:off x="3503155" y="2280318"/>
            <a:ext cx="2302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РЕКОНСТРУКЦИЯ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xmlns="" id="{693F4B1F-2F92-4ABA-BC17-F72BBE1F1E20}"/>
              </a:ext>
            </a:extLst>
          </p:cNvPr>
          <p:cNvSpPr txBox="1"/>
          <p:nvPr/>
        </p:nvSpPr>
        <p:spPr>
          <a:xfrm>
            <a:off x="5583008" y="2295707"/>
            <a:ext cx="24445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ЛИКВИДАЦИЯ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xmlns="" id="{CB009166-6A46-4F6F-A792-8A0908B7B624}"/>
              </a:ext>
            </a:extLst>
          </p:cNvPr>
          <p:cNvSpPr txBox="1"/>
          <p:nvPr/>
        </p:nvSpPr>
        <p:spPr>
          <a:xfrm>
            <a:off x="1682171" y="3205568"/>
            <a:ext cx="14526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3 объекта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79511" y="5168438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accent4">
                    <a:lumMod val="75000"/>
                    <a:lumOff val="25000"/>
                  </a:schemeClr>
                </a:solidFill>
              </a:rPr>
              <a:t>12</a:t>
            </a:r>
            <a:endParaRPr lang="ru-RU" b="1" dirty="0">
              <a:solidFill>
                <a:schemeClr val="accent4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8971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Picture 2" descr="C045BBCE2F774cb4A50AA1CE30F406F3# #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 r="93159"/>
          <a:stretch>
            <a:fillRect/>
          </a:stretch>
        </p:blipFill>
        <p:spPr bwMode="auto">
          <a:xfrm>
            <a:off x="190143" y="121834"/>
            <a:ext cx="8784975" cy="719442"/>
          </a:xfrm>
          <a:prstGeom prst="rect">
            <a:avLst/>
          </a:prstGeom>
          <a:noFill/>
          <a:ln w="19050">
            <a:solidFill>
              <a:schemeClr val="accent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0" name="Заголовок 2"/>
          <p:cNvSpPr txBox="1">
            <a:spLocks/>
          </p:cNvSpPr>
          <p:nvPr/>
        </p:nvSpPr>
        <p:spPr>
          <a:xfrm>
            <a:off x="200775" y="227175"/>
            <a:ext cx="8774343" cy="625252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r>
              <a:rPr lang="ru-RU" sz="24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Перечень мероприятий в сфере культуры</a:t>
            </a:r>
            <a:endParaRPr lang="ru-RU" sz="2400" b="1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79511" y="5168438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accent4">
                    <a:lumMod val="75000"/>
                    <a:lumOff val="25000"/>
                  </a:schemeClr>
                </a:solidFill>
              </a:rPr>
              <a:t>13</a:t>
            </a:r>
            <a:endParaRPr lang="ru-RU" b="1" dirty="0">
              <a:solidFill>
                <a:schemeClr val="accent4">
                  <a:lumMod val="75000"/>
                  <a:lumOff val="25000"/>
                </a:schemeClr>
              </a:solidFill>
            </a:endParaRPr>
          </a:p>
        </p:txBody>
      </p:sp>
      <p:graphicFrame>
        <p:nvGraphicFramePr>
          <p:cNvPr id="47" name="Таблица 4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1396314"/>
              </p:ext>
            </p:extLst>
          </p:nvPr>
        </p:nvGraphicFramePr>
        <p:xfrm>
          <a:off x="395536" y="985292"/>
          <a:ext cx="8208913" cy="3549000"/>
        </p:xfrm>
        <a:graphic>
          <a:graphicData uri="http://schemas.openxmlformats.org/drawingml/2006/table">
            <a:tbl>
              <a:tblPr firstRow="1" firstCol="1" bandRow="1">
                <a:tableStyleId>{5A111915-BE36-4E01-A7E5-04B1672EAD32}</a:tableStyleId>
              </a:tblPr>
              <a:tblGrid>
                <a:gridCol w="544945">
                  <a:extLst>
                    <a:ext uri="{9D8B030D-6E8A-4147-A177-3AD203B41FA5}">
                      <a16:colId xmlns:a16="http://schemas.microsoft.com/office/drawing/2014/main" xmlns="" val="1829960804"/>
                    </a:ext>
                  </a:extLst>
                </a:gridCol>
                <a:gridCol w="2609300">
                  <a:extLst>
                    <a:ext uri="{9D8B030D-6E8A-4147-A177-3AD203B41FA5}">
                      <a16:colId xmlns:a16="http://schemas.microsoft.com/office/drawing/2014/main" xmlns="" val="2833228594"/>
                    </a:ext>
                  </a:extLst>
                </a:gridCol>
                <a:gridCol w="2867496">
                  <a:extLst>
                    <a:ext uri="{9D8B030D-6E8A-4147-A177-3AD203B41FA5}">
                      <a16:colId xmlns:a16="http://schemas.microsoft.com/office/drawing/2014/main" xmlns="" val="1977542688"/>
                    </a:ext>
                  </a:extLst>
                </a:gridCol>
                <a:gridCol w="2187172">
                  <a:extLst>
                    <a:ext uri="{9D8B030D-6E8A-4147-A177-3AD203B41FA5}">
                      <a16:colId xmlns:a16="http://schemas.microsoft.com/office/drawing/2014/main" xmlns="" val="789762240"/>
                    </a:ext>
                  </a:extLst>
                </a:gridCol>
              </a:tblGrid>
              <a:tr h="72008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9E1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Местоположение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9E1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объекта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9E1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Износ</a:t>
                      </a:r>
                      <a:r>
                        <a:rPr lang="ru-RU" sz="1800" b="1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здания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9E1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507786542"/>
                  </a:ext>
                </a:extLst>
              </a:tr>
              <a:tr h="360040">
                <a:tc gridSpan="4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Ликвидация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2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666700251"/>
                  </a:ext>
                </a:extLst>
              </a:tr>
              <a:tr h="52774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Любино-</a:t>
                      </a:r>
                      <a:r>
                        <a:rPr lang="ru-RU" sz="1800" dirty="0" err="1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Малоросское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сельское поселение, 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с. Любино-Малороссы</a:t>
                      </a:r>
                      <a:endParaRPr lang="ru-RU" sz="1800" i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Любино-Старожильский сельский Дом культуры 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100 %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2601034533"/>
                  </a:ext>
                </a:extLst>
              </a:tr>
              <a:tr h="28485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Новоархангельское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сельское поселение,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д. </a:t>
                      </a:r>
                      <a:r>
                        <a:rPr lang="ru-RU" sz="1800" i="1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Авлы</a:t>
                      </a:r>
                      <a:endParaRPr lang="ru-RU" sz="1800" i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Авлинский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клуб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100 %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200035649"/>
                  </a:ext>
                </a:extLst>
              </a:tr>
              <a:tr h="39094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</a:t>
                      </a:r>
                      <a:endParaRPr lang="ru-RU" sz="1800" b="1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i="0" dirty="0" err="1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Большаковское</a:t>
                      </a:r>
                      <a:r>
                        <a:rPr lang="ru-RU" sz="1800" i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i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сельское поселение,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п. </a:t>
                      </a:r>
                      <a:r>
                        <a:rPr lang="ru-RU" sz="1800" i="1" dirty="0" err="1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Большаковка</a:t>
                      </a:r>
                      <a:endParaRPr lang="ru-RU" sz="1800" i="1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i="0" dirty="0" err="1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Большаковский</a:t>
                      </a:r>
                      <a:r>
                        <a:rPr lang="ru-RU" sz="1800" i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сельский дом культуры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100 %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2016387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05477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Picture 2" descr="C045BBCE2F774cb4A50AA1CE30F406F3# #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 r="93159"/>
          <a:stretch>
            <a:fillRect/>
          </a:stretch>
        </p:blipFill>
        <p:spPr bwMode="auto">
          <a:xfrm>
            <a:off x="190143" y="121834"/>
            <a:ext cx="8784975" cy="719442"/>
          </a:xfrm>
          <a:prstGeom prst="rect">
            <a:avLst/>
          </a:prstGeom>
          <a:noFill/>
          <a:ln w="19050">
            <a:solidFill>
              <a:schemeClr val="accent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0" name="Заголовок 2"/>
          <p:cNvSpPr txBox="1">
            <a:spLocks/>
          </p:cNvSpPr>
          <p:nvPr/>
        </p:nvSpPr>
        <p:spPr>
          <a:xfrm>
            <a:off x="200775" y="227175"/>
            <a:ext cx="8774343" cy="625252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r>
              <a:rPr lang="ru-RU" sz="24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Перечень мероприятий в сфере культуры</a:t>
            </a:r>
            <a:endParaRPr lang="ru-RU" sz="2400" b="1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79511" y="5168438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accent4">
                    <a:lumMod val="75000"/>
                    <a:lumOff val="25000"/>
                  </a:schemeClr>
                </a:solidFill>
              </a:rPr>
              <a:t>14</a:t>
            </a:r>
            <a:endParaRPr lang="ru-RU" b="1" dirty="0">
              <a:solidFill>
                <a:schemeClr val="accent4">
                  <a:lumMod val="75000"/>
                  <a:lumOff val="25000"/>
                </a:schemeClr>
              </a:solidFill>
            </a:endParaRPr>
          </a:p>
        </p:txBody>
      </p:sp>
      <p:graphicFrame>
        <p:nvGraphicFramePr>
          <p:cNvPr id="47" name="Таблица 4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3854597"/>
              </p:ext>
            </p:extLst>
          </p:nvPr>
        </p:nvGraphicFramePr>
        <p:xfrm>
          <a:off x="395536" y="985292"/>
          <a:ext cx="8208913" cy="4097640"/>
        </p:xfrm>
        <a:graphic>
          <a:graphicData uri="http://schemas.openxmlformats.org/drawingml/2006/table">
            <a:tbl>
              <a:tblPr firstRow="1" firstCol="1" bandRow="1">
                <a:tableStyleId>{5A111915-BE36-4E01-A7E5-04B1672EAD32}</a:tableStyleId>
              </a:tblPr>
              <a:tblGrid>
                <a:gridCol w="544945">
                  <a:extLst>
                    <a:ext uri="{9D8B030D-6E8A-4147-A177-3AD203B41FA5}">
                      <a16:colId xmlns:a16="http://schemas.microsoft.com/office/drawing/2014/main" xmlns="" val="1829960804"/>
                    </a:ext>
                  </a:extLst>
                </a:gridCol>
                <a:gridCol w="2609300">
                  <a:extLst>
                    <a:ext uri="{9D8B030D-6E8A-4147-A177-3AD203B41FA5}">
                      <a16:colId xmlns:a16="http://schemas.microsoft.com/office/drawing/2014/main" xmlns="" val="2833228594"/>
                    </a:ext>
                  </a:extLst>
                </a:gridCol>
                <a:gridCol w="2867496">
                  <a:extLst>
                    <a:ext uri="{9D8B030D-6E8A-4147-A177-3AD203B41FA5}">
                      <a16:colId xmlns:a16="http://schemas.microsoft.com/office/drawing/2014/main" xmlns="" val="1977542688"/>
                    </a:ext>
                  </a:extLst>
                </a:gridCol>
                <a:gridCol w="2187172">
                  <a:extLst>
                    <a:ext uri="{9D8B030D-6E8A-4147-A177-3AD203B41FA5}">
                      <a16:colId xmlns:a16="http://schemas.microsoft.com/office/drawing/2014/main" xmlns="" val="789762240"/>
                    </a:ext>
                  </a:extLst>
                </a:gridCol>
              </a:tblGrid>
              <a:tr h="72008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9E1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Местоположение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9E1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мероприятия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9E1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Характеристики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9E1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507786542"/>
                  </a:ext>
                </a:extLst>
              </a:tr>
              <a:tr h="360040">
                <a:tc gridSpan="4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Новое строительство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2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666700251"/>
                  </a:ext>
                </a:extLst>
              </a:tr>
              <a:tr h="52774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Камышловское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сельское поселение, 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п. </a:t>
                      </a:r>
                      <a:r>
                        <a:rPr lang="ru-RU" sz="1800" i="1" dirty="0" err="1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Камышловский</a:t>
                      </a:r>
                      <a:r>
                        <a:rPr lang="ru-RU" sz="1800" i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800" i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Культурно-досуговый центр 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172 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зрительских места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2601034533"/>
                  </a:ext>
                </a:extLst>
              </a:tr>
              <a:tr h="28485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Алексеевское сельское поселение, 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п. Драгунский</a:t>
                      </a:r>
                      <a:endParaRPr lang="ru-RU" sz="1800" i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Многофункциональный культурный комплекс (досуговый объект, общедоступная библиотека) 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90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зрительских мест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200035649"/>
                  </a:ext>
                </a:extLst>
              </a:tr>
              <a:tr h="39094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</a:t>
                      </a:r>
                      <a:endParaRPr lang="ru-RU" sz="1800" b="1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i="0" dirty="0" err="1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Большаковское</a:t>
                      </a:r>
                      <a:r>
                        <a:rPr lang="ru-RU" sz="1800" i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i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сельское поселение, 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п. </a:t>
                      </a:r>
                      <a:r>
                        <a:rPr lang="ru-RU" sz="1800" i="1" dirty="0" err="1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Большаковка</a:t>
                      </a:r>
                      <a:endParaRPr lang="ru-RU" sz="1800" i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err="1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Большаковский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сельский дом культуры (строительство взамен существующего)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270 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зрительских мест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2016387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74562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Picture 2" descr="C045BBCE2F774cb4A50AA1CE30F406F3# #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 r="93159"/>
          <a:stretch>
            <a:fillRect/>
          </a:stretch>
        </p:blipFill>
        <p:spPr bwMode="auto">
          <a:xfrm>
            <a:off x="190143" y="121834"/>
            <a:ext cx="8784975" cy="719442"/>
          </a:xfrm>
          <a:prstGeom prst="rect">
            <a:avLst/>
          </a:prstGeom>
          <a:noFill/>
          <a:ln w="19050">
            <a:solidFill>
              <a:schemeClr val="accent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0" name="Заголовок 2"/>
          <p:cNvSpPr txBox="1">
            <a:spLocks/>
          </p:cNvSpPr>
          <p:nvPr/>
        </p:nvSpPr>
        <p:spPr>
          <a:xfrm>
            <a:off x="200775" y="227175"/>
            <a:ext cx="8774343" cy="625252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r>
              <a:rPr lang="ru-RU" sz="24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Перечень мероприятий в сфере культуры</a:t>
            </a:r>
            <a:endParaRPr lang="ru-RU" sz="2400" b="1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04503" y="5233764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accent4">
                    <a:lumMod val="75000"/>
                    <a:lumOff val="25000"/>
                  </a:schemeClr>
                </a:solidFill>
              </a:rPr>
              <a:t>15</a:t>
            </a:r>
            <a:endParaRPr lang="ru-RU" b="1" dirty="0">
              <a:solidFill>
                <a:schemeClr val="accent4">
                  <a:lumMod val="75000"/>
                  <a:lumOff val="25000"/>
                </a:schemeClr>
              </a:solidFill>
            </a:endParaRPr>
          </a:p>
        </p:txBody>
      </p:sp>
      <p:graphicFrame>
        <p:nvGraphicFramePr>
          <p:cNvPr id="47" name="Таблица 4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1639437"/>
              </p:ext>
            </p:extLst>
          </p:nvPr>
        </p:nvGraphicFramePr>
        <p:xfrm>
          <a:off x="479469" y="921792"/>
          <a:ext cx="8208913" cy="4521696"/>
        </p:xfrm>
        <a:graphic>
          <a:graphicData uri="http://schemas.openxmlformats.org/drawingml/2006/table">
            <a:tbl>
              <a:tblPr firstRow="1" firstCol="1" bandRow="1">
                <a:tableStyleId>{5A111915-BE36-4E01-A7E5-04B1672EAD32}</a:tableStyleId>
              </a:tblPr>
              <a:tblGrid>
                <a:gridCol w="544945">
                  <a:extLst>
                    <a:ext uri="{9D8B030D-6E8A-4147-A177-3AD203B41FA5}">
                      <a16:colId xmlns:a16="http://schemas.microsoft.com/office/drawing/2014/main" xmlns="" val="1829960804"/>
                    </a:ext>
                  </a:extLst>
                </a:gridCol>
                <a:gridCol w="2609300">
                  <a:extLst>
                    <a:ext uri="{9D8B030D-6E8A-4147-A177-3AD203B41FA5}">
                      <a16:colId xmlns:a16="http://schemas.microsoft.com/office/drawing/2014/main" xmlns="" val="2833228594"/>
                    </a:ext>
                  </a:extLst>
                </a:gridCol>
                <a:gridCol w="2867496">
                  <a:extLst>
                    <a:ext uri="{9D8B030D-6E8A-4147-A177-3AD203B41FA5}">
                      <a16:colId xmlns:a16="http://schemas.microsoft.com/office/drawing/2014/main" xmlns="" val="1977542688"/>
                    </a:ext>
                  </a:extLst>
                </a:gridCol>
                <a:gridCol w="2187172">
                  <a:extLst>
                    <a:ext uri="{9D8B030D-6E8A-4147-A177-3AD203B41FA5}">
                      <a16:colId xmlns:a16="http://schemas.microsoft.com/office/drawing/2014/main" xmlns="" val="789762240"/>
                    </a:ext>
                  </a:extLst>
                </a:gridCol>
              </a:tblGrid>
              <a:tr h="50405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9E1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Местоположение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9E1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объекта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9E1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Мероприятие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9E1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507786542"/>
                  </a:ext>
                </a:extLst>
              </a:tr>
              <a:tr h="360040">
                <a:tc gridSpan="4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Реконструкция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2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666700251"/>
                  </a:ext>
                </a:extLst>
              </a:tr>
              <a:tr h="52774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i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Алексеевское сельское поселение,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i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с. Алексеевка</a:t>
                      </a:r>
                      <a:endParaRPr lang="ru-RU" sz="1600" i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Алексеевский сельский 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Дом культуры</a:t>
                      </a: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Обустройство кинозала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2601034533"/>
                  </a:ext>
                </a:extLst>
              </a:tr>
              <a:tr h="28485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i="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Новоархангельское</a:t>
                      </a:r>
                      <a:r>
                        <a:rPr lang="ru-RU" sz="1600" i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сельское поселение, 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i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с. </a:t>
                      </a:r>
                      <a:r>
                        <a:rPr lang="ru-RU" sz="1600" i="1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Новоархангелка</a:t>
                      </a:r>
                      <a:endParaRPr lang="ru-RU" sz="1600" i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Новоархангельский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сельский Дом культуры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Увеличение вместимости на 180 зрительских мест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200035649"/>
                  </a:ext>
                </a:extLst>
              </a:tr>
              <a:tr h="39094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</a:t>
                      </a:r>
                      <a:endParaRPr lang="ru-RU" sz="1600" b="1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i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Северо-</a:t>
                      </a:r>
                      <a:r>
                        <a:rPr lang="ru-RU" sz="1600" i="0" dirty="0" err="1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Любинское</a:t>
                      </a:r>
                      <a:r>
                        <a:rPr lang="ru-RU" sz="1600" i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сельское поселение, 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i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п. Северо-</a:t>
                      </a:r>
                      <a:r>
                        <a:rPr lang="ru-RU" sz="1600" i="1" dirty="0" err="1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Любинский</a:t>
                      </a:r>
                      <a:endParaRPr lang="ru-RU" sz="1600" i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Северо-</a:t>
                      </a:r>
                      <a:r>
                        <a:rPr lang="ru-RU" sz="1600" dirty="0" err="1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Любинский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сельский Дом культуры 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Увеличение вместимости на 150 зрительских мест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201638713"/>
                  </a:ext>
                </a:extLst>
              </a:tr>
              <a:tr h="39094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</a:t>
                      </a:r>
                      <a:endParaRPr lang="ru-RU" sz="1600" b="1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i="0" dirty="0" err="1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Любинское</a:t>
                      </a:r>
                      <a:r>
                        <a:rPr lang="ru-RU" sz="1600" i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городское поселение, 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i="1" dirty="0" err="1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р.п</a:t>
                      </a:r>
                      <a:r>
                        <a:rPr lang="ru-RU" sz="1600" i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ru-RU" sz="1600" i="1" dirty="0" err="1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Любинский</a:t>
                      </a:r>
                      <a:endParaRPr lang="ru-RU" sz="1600" i="1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err="1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Любинский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районный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Дом культуры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Увеличение вместимости на 250 зрительских мест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9094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</a:t>
                      </a:r>
                      <a:endParaRPr lang="ru-RU" sz="1600" b="1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i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Красноярское городское поселение, 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i="1" dirty="0" err="1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р.п</a:t>
                      </a:r>
                      <a:r>
                        <a:rPr lang="ru-RU" sz="1600" i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Красный Яр</a:t>
                      </a: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i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Красноярский Дом культуры</a:t>
                      </a:r>
                      <a:endParaRPr lang="ru-RU" sz="1600" i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Увеличение вместимости на 170 зрительских мест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78658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Picture 2" descr="C045BBCE2F774cb4A50AA1CE30F406F3# #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 r="93159"/>
          <a:stretch>
            <a:fillRect/>
          </a:stretch>
        </p:blipFill>
        <p:spPr bwMode="auto">
          <a:xfrm>
            <a:off x="190143" y="121834"/>
            <a:ext cx="8784975" cy="935466"/>
          </a:xfrm>
          <a:prstGeom prst="rect">
            <a:avLst/>
          </a:prstGeom>
          <a:noFill/>
          <a:ln w="19050">
            <a:solidFill>
              <a:schemeClr val="accent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0" name="Заголовок 2"/>
          <p:cNvSpPr txBox="1">
            <a:spLocks/>
          </p:cNvSpPr>
          <p:nvPr/>
        </p:nvSpPr>
        <p:spPr>
          <a:xfrm>
            <a:off x="200775" y="121834"/>
            <a:ext cx="8774343" cy="625252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r>
              <a:rPr lang="ru-RU" sz="24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Перечень мероприятий в сфере </a:t>
            </a:r>
          </a:p>
          <a:p>
            <a:r>
              <a:rPr lang="ru-RU" sz="24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библиотечного обслуживания</a:t>
            </a:r>
            <a:endParaRPr lang="ru-RU" sz="2400" b="1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79511" y="5168438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accent4">
                    <a:lumMod val="75000"/>
                    <a:lumOff val="25000"/>
                  </a:schemeClr>
                </a:solidFill>
              </a:rPr>
              <a:t>16</a:t>
            </a:r>
            <a:endParaRPr lang="ru-RU" b="1" dirty="0">
              <a:solidFill>
                <a:schemeClr val="accent4">
                  <a:lumMod val="75000"/>
                  <a:lumOff val="25000"/>
                </a:schemeClr>
              </a:solidFill>
            </a:endParaRPr>
          </a:p>
        </p:txBody>
      </p:sp>
      <p:graphicFrame>
        <p:nvGraphicFramePr>
          <p:cNvPr id="47" name="Таблица 4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4162468"/>
              </p:ext>
            </p:extLst>
          </p:nvPr>
        </p:nvGraphicFramePr>
        <p:xfrm>
          <a:off x="492417" y="1417340"/>
          <a:ext cx="8208913" cy="3371840"/>
        </p:xfrm>
        <a:graphic>
          <a:graphicData uri="http://schemas.openxmlformats.org/drawingml/2006/table">
            <a:tbl>
              <a:tblPr firstRow="1" firstCol="1" bandRow="1">
                <a:tableStyleId>{5A111915-BE36-4E01-A7E5-04B1672EAD32}</a:tableStyleId>
              </a:tblPr>
              <a:tblGrid>
                <a:gridCol w="544945">
                  <a:extLst>
                    <a:ext uri="{9D8B030D-6E8A-4147-A177-3AD203B41FA5}">
                      <a16:colId xmlns:a16="http://schemas.microsoft.com/office/drawing/2014/main" xmlns="" val="1829960804"/>
                    </a:ext>
                  </a:extLst>
                </a:gridCol>
                <a:gridCol w="2609300">
                  <a:extLst>
                    <a:ext uri="{9D8B030D-6E8A-4147-A177-3AD203B41FA5}">
                      <a16:colId xmlns:a16="http://schemas.microsoft.com/office/drawing/2014/main" xmlns="" val="2833228594"/>
                    </a:ext>
                  </a:extLst>
                </a:gridCol>
                <a:gridCol w="2428626">
                  <a:extLst>
                    <a:ext uri="{9D8B030D-6E8A-4147-A177-3AD203B41FA5}">
                      <a16:colId xmlns:a16="http://schemas.microsoft.com/office/drawing/2014/main" xmlns="" val="1977542688"/>
                    </a:ext>
                  </a:extLst>
                </a:gridCol>
                <a:gridCol w="2626042">
                  <a:extLst>
                    <a:ext uri="{9D8B030D-6E8A-4147-A177-3AD203B41FA5}">
                      <a16:colId xmlns:a16="http://schemas.microsoft.com/office/drawing/2014/main" xmlns="" val="789762240"/>
                    </a:ext>
                  </a:extLst>
                </a:gridCol>
              </a:tblGrid>
              <a:tr h="72008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9E1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Местоположение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9E1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объекта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9E1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Описание мероприятия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9E1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507786542"/>
                  </a:ext>
                </a:extLst>
              </a:tr>
              <a:tr h="52774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i="0" dirty="0" err="1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Камышловское</a:t>
                      </a:r>
                      <a:r>
                        <a:rPr lang="ru-RU" sz="1800" i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i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сельское поселение, 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д. 16 Партсъезд</a:t>
                      </a:r>
                      <a:endParaRPr lang="ru-RU" sz="1800" i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Общедоступная 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библиотека</a:t>
                      </a: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Размещение в здании существующего 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16-Парсъездовского сельского клуба.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6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Мощность: 3,8 тыс. ед. хранения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2601034533"/>
                  </a:ext>
                </a:extLst>
              </a:tr>
              <a:tr h="28485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i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Любино-</a:t>
                      </a:r>
                      <a:r>
                        <a:rPr lang="ru-RU" sz="1800" i="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Малоросское</a:t>
                      </a:r>
                      <a:r>
                        <a:rPr lang="ru-RU" sz="1800" i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сельское поселение, 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п. Политотдел</a:t>
                      </a:r>
                      <a:endParaRPr lang="ru-RU" sz="1800" i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Общедоступная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библиотека </a:t>
                      </a: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Новое строительство.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6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Мощность: 4,5 тыс. ед. хранения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2000356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0637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Picture 2" descr="C045BBCE2F774cb4A50AA1CE30F406F3# #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 r="93159"/>
          <a:stretch>
            <a:fillRect/>
          </a:stretch>
        </p:blipFill>
        <p:spPr bwMode="auto">
          <a:xfrm>
            <a:off x="190143" y="121834"/>
            <a:ext cx="8784975" cy="863458"/>
          </a:xfrm>
          <a:prstGeom prst="rect">
            <a:avLst/>
          </a:prstGeom>
          <a:noFill/>
          <a:ln w="19050">
            <a:solidFill>
              <a:schemeClr val="accent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0" name="Заголовок 2"/>
          <p:cNvSpPr txBox="1">
            <a:spLocks/>
          </p:cNvSpPr>
          <p:nvPr/>
        </p:nvSpPr>
        <p:spPr>
          <a:xfrm>
            <a:off x="204347" y="121834"/>
            <a:ext cx="8774343" cy="625252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r>
              <a:rPr lang="ru-RU" sz="24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Перечень мероприятий в сфере физической культуры </a:t>
            </a:r>
          </a:p>
          <a:p>
            <a:r>
              <a:rPr lang="ru-RU" sz="24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 массового спорта</a:t>
            </a:r>
            <a:endParaRPr lang="ru-RU" sz="2400" b="1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79511" y="5168438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accent4">
                    <a:lumMod val="75000"/>
                    <a:lumOff val="25000"/>
                  </a:schemeClr>
                </a:solidFill>
              </a:rPr>
              <a:t>17</a:t>
            </a:r>
            <a:endParaRPr lang="ru-RU" b="1" dirty="0">
              <a:solidFill>
                <a:schemeClr val="accent4">
                  <a:lumMod val="75000"/>
                  <a:lumOff val="25000"/>
                </a:schemeClr>
              </a:solidFill>
            </a:endParaRPr>
          </a:p>
        </p:txBody>
      </p:sp>
      <p:graphicFrame>
        <p:nvGraphicFramePr>
          <p:cNvPr id="47" name="Таблица 4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0897742"/>
              </p:ext>
            </p:extLst>
          </p:nvPr>
        </p:nvGraphicFramePr>
        <p:xfrm>
          <a:off x="492417" y="1107534"/>
          <a:ext cx="8247167" cy="3989110"/>
        </p:xfrm>
        <a:graphic>
          <a:graphicData uri="http://schemas.openxmlformats.org/drawingml/2006/table">
            <a:tbl>
              <a:tblPr firstRow="1" firstCol="1" bandRow="1">
                <a:tableStyleId>{5A111915-BE36-4E01-A7E5-04B1672EAD32}</a:tableStyleId>
              </a:tblPr>
              <a:tblGrid>
                <a:gridCol w="695207">
                  <a:extLst>
                    <a:ext uri="{9D8B030D-6E8A-4147-A177-3AD203B41FA5}">
                      <a16:colId xmlns:a16="http://schemas.microsoft.com/office/drawing/2014/main" xmlns="" val="1829960804"/>
                    </a:ext>
                  </a:extLst>
                </a:gridCol>
                <a:gridCol w="3600400">
                  <a:extLst>
                    <a:ext uri="{9D8B030D-6E8A-4147-A177-3AD203B41FA5}">
                      <a16:colId xmlns:a16="http://schemas.microsoft.com/office/drawing/2014/main" xmlns="" val="2833228594"/>
                    </a:ext>
                  </a:extLst>
                </a:gridCol>
                <a:gridCol w="3951560">
                  <a:extLst>
                    <a:ext uri="{9D8B030D-6E8A-4147-A177-3AD203B41FA5}">
                      <a16:colId xmlns:a16="http://schemas.microsoft.com/office/drawing/2014/main" xmlns="" val="1977542688"/>
                    </a:ext>
                  </a:extLst>
                </a:gridCol>
              </a:tblGrid>
              <a:tr h="57606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9E1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Местоположение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9E1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объекта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9E1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507786542"/>
                  </a:ext>
                </a:extLst>
              </a:tr>
              <a:tr h="66984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i="0" dirty="0" err="1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Любинское</a:t>
                      </a:r>
                      <a:r>
                        <a:rPr lang="ru-RU" sz="1800" i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городское поселение,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 err="1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р.п</a:t>
                      </a:r>
                      <a:r>
                        <a:rPr lang="ru-RU" sz="1800" i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ru-RU" sz="1800" i="1" dirty="0" err="1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Любинский</a:t>
                      </a:r>
                      <a:endParaRPr lang="ru-RU" sz="1800" i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Специализированная спортивная площадка (</a:t>
                      </a:r>
                      <a:r>
                        <a:rPr lang="ru-RU" sz="1800" dirty="0" err="1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роллердром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800" dirty="0" err="1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скейт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-парк) </a:t>
                      </a: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2601034533"/>
                  </a:ext>
                </a:extLst>
              </a:tr>
              <a:tr h="28485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i="0" dirty="0" err="1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Любинское</a:t>
                      </a:r>
                      <a:r>
                        <a:rPr lang="ru-RU" sz="1800" i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городское поселение,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 err="1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р.п</a:t>
                      </a:r>
                      <a:r>
                        <a:rPr lang="ru-RU" sz="1800" i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ru-RU" sz="1800" i="1" dirty="0" err="1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Любинский</a:t>
                      </a:r>
                      <a:endParaRPr lang="ru-RU" sz="1800" i="1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i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Многофункциональный спортивный комплекс общего пользования с плавательным бассейном</a:t>
                      </a:r>
                      <a:endParaRPr lang="ru-RU" sz="1800" i="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200035649"/>
                  </a:ext>
                </a:extLst>
              </a:tr>
              <a:tr h="28485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i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Центрально-</a:t>
                      </a:r>
                      <a:r>
                        <a:rPr lang="ru-RU" sz="1800" i="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Любинское</a:t>
                      </a:r>
                      <a:r>
                        <a:rPr lang="ru-RU" sz="1800" i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i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сельское поселение, 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д. </a:t>
                      </a:r>
                      <a:r>
                        <a:rPr lang="ru-RU" sz="1800" i="1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Шандровка</a:t>
                      </a:r>
                      <a:endParaRPr lang="ru-RU" sz="1800" i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Спортивный зал </a:t>
                      </a: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485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i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Красноярское городское поселение, 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р.п</a:t>
                      </a:r>
                      <a:r>
                        <a:rPr lang="ru-RU" sz="1800" i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Красный Яр</a:t>
                      </a:r>
                      <a:endParaRPr lang="ru-RU" sz="1800" i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Сооружение для стрелковых видов спорта</a:t>
                      </a: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485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i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Алексеевское сельское поселение,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с. Алексеевка </a:t>
                      </a:r>
                      <a:endParaRPr lang="ru-RU" sz="1800" i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Сооружение для стрелковых видов спорта</a:t>
                      </a: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7273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1" y="121195"/>
            <a:ext cx="8784975" cy="5416575"/>
          </a:xfrm>
          <a:prstGeom prst="rect">
            <a:avLst/>
          </a:prstGeom>
          <a:ln>
            <a:solidFill>
              <a:srgbClr val="008E40"/>
            </a:solidFill>
          </a:ln>
        </p:spPr>
      </p:pic>
      <p:sp>
        <p:nvSpPr>
          <p:cNvPr id="6147" name="AutoShape 3" descr="07CD1E3675BD4affA6CA63955D31575C# #AutoShape 3"/>
          <p:cNvSpPr>
            <a:spLocks noChangeArrowheads="1"/>
          </p:cNvSpPr>
          <p:nvPr/>
        </p:nvSpPr>
        <p:spPr bwMode="auto">
          <a:xfrm>
            <a:off x="809625" y="1571625"/>
            <a:ext cx="7524750" cy="2347913"/>
          </a:xfrm>
          <a:prstGeom prst="rect">
            <a:avLst/>
          </a:prstGeom>
          <a:solidFill>
            <a:srgbClr val="595959">
              <a:alpha val="78038"/>
            </a:srgbClr>
          </a:solidFill>
          <a:ln w="127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6148" name="AutoShape 3" descr="D8FCD644EF414d608FD23FABDBB2453F# #AutoShape 3"/>
          <p:cNvSpPr>
            <a:spLocks noChangeArrowheads="1"/>
          </p:cNvSpPr>
          <p:nvPr/>
        </p:nvSpPr>
        <p:spPr bwMode="auto">
          <a:xfrm>
            <a:off x="914400" y="1428750"/>
            <a:ext cx="7315200" cy="2378075"/>
          </a:xfrm>
          <a:prstGeom prst="rect">
            <a:avLst/>
          </a:prstGeom>
          <a:solidFill>
            <a:srgbClr val="007E00">
              <a:alpha val="79999"/>
            </a:srgbClr>
          </a:solidFill>
          <a:ln w="12700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ru-RU" altLang="zh-CN" sz="3500" dirty="0" smtClean="0">
                <a:solidFill>
                  <a:schemeClr val="bg1"/>
                </a:solidFill>
                <a:ea typeface="微软雅黑" pitchFamily="2" charset="-122"/>
              </a:rPr>
              <a:t>Автомобильные дороги </a:t>
            </a:r>
          </a:p>
          <a:p>
            <a:pPr algn="ctr" eaLnBrk="0" hangingPunct="0"/>
            <a:r>
              <a:rPr lang="ru-RU" altLang="zh-CN" sz="3500" dirty="0" smtClean="0">
                <a:solidFill>
                  <a:schemeClr val="bg1"/>
                </a:solidFill>
                <a:ea typeface="微软雅黑" pitchFamily="2" charset="-122"/>
              </a:rPr>
              <a:t>местного </a:t>
            </a:r>
            <a:r>
              <a:rPr lang="ru-RU" altLang="zh-CN" sz="3500" dirty="0">
                <a:solidFill>
                  <a:schemeClr val="bg1"/>
                </a:solidFill>
                <a:ea typeface="微软雅黑" pitchFamily="2" charset="-122"/>
              </a:rPr>
              <a:t>значения вне границ </a:t>
            </a:r>
            <a:endParaRPr lang="ru-RU" altLang="zh-CN" sz="3500" dirty="0" smtClean="0">
              <a:solidFill>
                <a:schemeClr val="bg1"/>
              </a:solidFill>
              <a:ea typeface="微软雅黑" pitchFamily="2" charset="-122"/>
            </a:endParaRPr>
          </a:p>
          <a:p>
            <a:pPr algn="ctr" eaLnBrk="0" hangingPunct="0"/>
            <a:r>
              <a:rPr lang="ru-RU" altLang="zh-CN" sz="3500" dirty="0" smtClean="0">
                <a:solidFill>
                  <a:schemeClr val="bg1"/>
                </a:solidFill>
                <a:ea typeface="微软雅黑" pitchFamily="2" charset="-122"/>
              </a:rPr>
              <a:t>населенных </a:t>
            </a:r>
            <a:r>
              <a:rPr lang="ru-RU" altLang="zh-CN" sz="3500" dirty="0">
                <a:solidFill>
                  <a:schemeClr val="bg1"/>
                </a:solidFill>
                <a:ea typeface="微软雅黑" pitchFamily="2" charset="-122"/>
              </a:rPr>
              <a:t>пунктов в границах </a:t>
            </a:r>
            <a:endParaRPr lang="ru-RU" altLang="zh-CN" sz="3500" dirty="0" smtClean="0">
              <a:solidFill>
                <a:schemeClr val="bg1"/>
              </a:solidFill>
              <a:ea typeface="微软雅黑" pitchFamily="2" charset="-122"/>
            </a:endParaRPr>
          </a:p>
          <a:p>
            <a:pPr algn="ctr" eaLnBrk="0" hangingPunct="0"/>
            <a:r>
              <a:rPr lang="ru-RU" altLang="zh-CN" sz="3500" dirty="0" smtClean="0">
                <a:solidFill>
                  <a:schemeClr val="bg1"/>
                </a:solidFill>
                <a:ea typeface="微软雅黑" pitchFamily="2" charset="-122"/>
              </a:rPr>
              <a:t>муниципального </a:t>
            </a:r>
            <a:r>
              <a:rPr lang="ru-RU" altLang="zh-CN" sz="3500" dirty="0">
                <a:solidFill>
                  <a:schemeClr val="bg1"/>
                </a:solidFill>
                <a:ea typeface="微软雅黑" pitchFamily="2" charset="-122"/>
              </a:rPr>
              <a:t>района</a:t>
            </a:r>
          </a:p>
        </p:txBody>
      </p:sp>
      <p:sp>
        <p:nvSpPr>
          <p:cNvPr id="6149" name="Rectangle 13" descr="FD1DDF730CE4456e89755B07FE1653D0# #Rectangle 13"/>
          <p:cNvSpPr>
            <a:spLocks noChangeArrowheads="1"/>
          </p:cNvSpPr>
          <p:nvPr/>
        </p:nvSpPr>
        <p:spPr bwMode="auto">
          <a:xfrm>
            <a:off x="1081088" y="1787525"/>
            <a:ext cx="6981825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zh-CN" altLang="en-US" sz="1600">
              <a:solidFill>
                <a:schemeClr val="bg1"/>
              </a:solidFill>
              <a:latin typeface="微软雅黑" pitchFamily="2" charset="-122"/>
              <a:ea typeface="微软雅黑" pitchFamily="2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9511" y="5168438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accent4">
                    <a:lumMod val="75000"/>
                    <a:lumOff val="25000"/>
                  </a:schemeClr>
                </a:solidFill>
              </a:rPr>
              <a:t>18</a:t>
            </a:r>
            <a:endParaRPr lang="ru-RU" b="1" dirty="0">
              <a:solidFill>
                <a:schemeClr val="accent4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7008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95943" y="121196"/>
            <a:ext cx="8752114" cy="792088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TextBox 45"/>
          <p:cNvSpPr txBox="1"/>
          <p:nvPr/>
        </p:nvSpPr>
        <p:spPr>
          <a:xfrm>
            <a:off x="179511" y="5168438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accent4">
                    <a:lumMod val="75000"/>
                    <a:lumOff val="25000"/>
                  </a:schemeClr>
                </a:solidFill>
              </a:rPr>
              <a:t>19</a:t>
            </a:r>
            <a:endParaRPr lang="ru-RU" b="1" dirty="0">
              <a:solidFill>
                <a:schemeClr val="accent4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160534" y="892087"/>
            <a:ext cx="691276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err="1" smtClean="0">
                <a:latin typeface="Times New Roman" panose="02020603050405020304" pitchFamily="18" charset="0"/>
                <a:ea typeface="Calibri" panose="020F0502020204030204" pitchFamily="34" charset="0"/>
              </a:rPr>
              <a:t>Протопоповское</a:t>
            </a:r>
            <a:r>
              <a:rPr lang="ru-RU" sz="20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сельское поселение:</a:t>
            </a:r>
          </a:p>
          <a:p>
            <a:pPr algn="ctr"/>
            <a:endParaRPr lang="ru-RU" sz="400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ctr"/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Реконструкция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автомобильной дороги общего пользования местного значения </a:t>
            </a:r>
            <a:r>
              <a:rPr lang="ru-RU" sz="2000" b="1" dirty="0" err="1" smtClean="0">
                <a:latin typeface="Times New Roman" panose="02020603050405020304" pitchFamily="18" charset="0"/>
                <a:ea typeface="Calibri" panose="020F0502020204030204" pitchFamily="34" charset="0"/>
              </a:rPr>
              <a:t>Протопоповка</a:t>
            </a:r>
            <a:r>
              <a:rPr lang="ru-RU" sz="20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</a:rPr>
              <a:t>– Ровная Поляна</a:t>
            </a:r>
            <a:endParaRPr lang="ru-RU" sz="20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9493" y="2497460"/>
            <a:ext cx="5734850" cy="1810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217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6626" y="5331157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accent4">
                    <a:lumMod val="75000"/>
                    <a:lumOff val="25000"/>
                  </a:schemeClr>
                </a:solidFill>
              </a:rPr>
              <a:t>2</a:t>
            </a:r>
            <a:endParaRPr lang="ru-RU" b="1" dirty="0">
              <a:solidFill>
                <a:schemeClr val="accent4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4844" y="913284"/>
            <a:ext cx="879560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Проект подготовлен ООО «Национальный земельный фонд» </a:t>
            </a:r>
            <a:endParaRPr lang="ru-RU" sz="2400" b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в 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соответствии с муниципальным контрактом </a:t>
            </a:r>
            <a:endParaRPr lang="ru-RU" sz="2400" b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№ 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Ф.2022.502018 от 16 августа 2022 </a:t>
            </a:r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года</a:t>
            </a:r>
            <a:endParaRPr lang="ru-RU" sz="2400" b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endParaRPr lang="ru-RU" sz="1600" b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endParaRPr lang="ru-RU" sz="1600" b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ru-RU" sz="2400" b="1" u="sng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Основание для разработки Проекта: </a:t>
            </a:r>
          </a:p>
          <a:p>
            <a:pPr algn="ctr"/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постановление 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Администрации Любинского муниципального района Омской области от 31 мая 2022 года № 238-п «О подготовке проекта внесения изменений в Схему территориального планирования Любинского муниципального района Омской области</a:t>
            </a:r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»</a:t>
            </a:r>
            <a:endParaRPr lang="ru-RU" sz="2400" b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endParaRPr lang="ru-RU" sz="16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7202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95943" y="121196"/>
            <a:ext cx="8752114" cy="792088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TextBox 45"/>
          <p:cNvSpPr txBox="1"/>
          <p:nvPr/>
        </p:nvSpPr>
        <p:spPr>
          <a:xfrm>
            <a:off x="179511" y="5168438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accent4">
                    <a:lumMod val="75000"/>
                    <a:lumOff val="25000"/>
                  </a:schemeClr>
                </a:solidFill>
              </a:rPr>
              <a:t>20</a:t>
            </a:r>
            <a:endParaRPr lang="ru-RU" b="1" dirty="0">
              <a:solidFill>
                <a:schemeClr val="accent4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112731" y="337220"/>
            <a:ext cx="691276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err="1" smtClean="0">
                <a:latin typeface="Times New Roman" panose="02020603050405020304" pitchFamily="18" charset="0"/>
                <a:ea typeface="Calibri" panose="020F0502020204030204" pitchFamily="34" charset="0"/>
              </a:rPr>
              <a:t>Боголюбовское</a:t>
            </a:r>
            <a:r>
              <a:rPr lang="ru-RU" sz="20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сельское поселение:</a:t>
            </a:r>
          </a:p>
          <a:p>
            <a:pPr algn="ctr"/>
            <a:endParaRPr lang="ru-RU" sz="400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ctr"/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Реконструкция автомобильной дороги общего пользования местного значения </a:t>
            </a:r>
            <a:r>
              <a:rPr lang="ru-RU" sz="20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Подъезд </a:t>
            </a: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</a:rPr>
              <a:t>к д. Андреевка </a:t>
            </a:r>
            <a:endParaRPr lang="ru-RU" sz="2000" b="1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ctr"/>
            <a:r>
              <a:rPr lang="ru-RU" sz="20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(</a:t>
            </a: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</a:rPr>
              <a:t>от «</a:t>
            </a:r>
            <a:r>
              <a:rPr lang="ru-RU" sz="2000" b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Любинский</a:t>
            </a: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</a:rPr>
              <a:t> – </a:t>
            </a:r>
            <a:r>
              <a:rPr lang="ru-RU" sz="2000" b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Большаковский</a:t>
            </a: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</a:rPr>
              <a:t>»)</a:t>
            </a:r>
            <a:endParaRPr lang="ru-RU" sz="20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1938239"/>
            <a:ext cx="7439785" cy="3103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3604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95943" y="121196"/>
            <a:ext cx="8752114" cy="792088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TextBox 45"/>
          <p:cNvSpPr txBox="1"/>
          <p:nvPr/>
        </p:nvSpPr>
        <p:spPr>
          <a:xfrm>
            <a:off x="179511" y="5168438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accent4">
                    <a:lumMod val="75000"/>
                    <a:lumOff val="25000"/>
                  </a:schemeClr>
                </a:solidFill>
              </a:rPr>
              <a:t>21</a:t>
            </a:r>
            <a:endParaRPr lang="ru-RU" b="1" dirty="0">
              <a:solidFill>
                <a:schemeClr val="accent4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8519" y="409228"/>
            <a:ext cx="3987530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Северо-</a:t>
            </a:r>
            <a:r>
              <a:rPr lang="ru-RU" sz="2000" b="1" dirty="0" err="1" smtClean="0">
                <a:latin typeface="Times New Roman" panose="02020603050405020304" pitchFamily="18" charset="0"/>
                <a:ea typeface="Calibri" panose="020F0502020204030204" pitchFamily="34" charset="0"/>
              </a:rPr>
              <a:t>Любинское</a:t>
            </a:r>
            <a:r>
              <a:rPr lang="ru-RU" sz="20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</a:p>
          <a:p>
            <a:pPr algn="ctr"/>
            <a:r>
              <a:rPr lang="ru-RU" sz="20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сельское поселение:</a:t>
            </a:r>
          </a:p>
          <a:p>
            <a:pPr algn="ctr"/>
            <a:endParaRPr lang="ru-RU" sz="1000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ctr"/>
            <a:r>
              <a:rPr lang="ru-RU" sz="20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1.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</a:rPr>
              <a:t>Строительство </a:t>
            </a:r>
          </a:p>
          <a:p>
            <a:pPr algn="ctr"/>
            <a:r>
              <a:rPr lang="ru-RU" sz="2000" dirty="0">
                <a:latin typeface="Times New Roman" panose="02020603050405020304" pitchFamily="18" charset="0"/>
              </a:rPr>
              <a:t>автомобильной дороги </a:t>
            </a:r>
          </a:p>
          <a:p>
            <a:pPr algn="ctr"/>
            <a:r>
              <a:rPr lang="ru-RU" sz="2000" dirty="0">
                <a:latin typeface="Times New Roman" panose="02020603050405020304" pitchFamily="18" charset="0"/>
              </a:rPr>
              <a:t>общего пользования </a:t>
            </a:r>
          </a:p>
          <a:p>
            <a:pPr algn="ctr"/>
            <a:r>
              <a:rPr lang="ru-RU" sz="2000" dirty="0">
                <a:latin typeface="Times New Roman" panose="02020603050405020304" pitchFamily="18" charset="0"/>
              </a:rPr>
              <a:t>местного значения </a:t>
            </a:r>
          </a:p>
          <a:p>
            <a:pPr algn="ctr"/>
            <a:r>
              <a:rPr lang="ru-RU" sz="2000" b="1" dirty="0">
                <a:latin typeface="Times New Roman" panose="02020603050405020304" pitchFamily="18" charset="0"/>
              </a:rPr>
              <a:t>подъезд </a:t>
            </a:r>
          </a:p>
          <a:p>
            <a:pPr algn="ctr"/>
            <a:r>
              <a:rPr lang="ru-RU" sz="2000" b="1" dirty="0">
                <a:latin typeface="Times New Roman" panose="02020603050405020304" pitchFamily="18" charset="0"/>
              </a:rPr>
              <a:t>к д. </a:t>
            </a:r>
            <a:r>
              <a:rPr lang="ru-RU" sz="2000" b="1" dirty="0" err="1">
                <a:latin typeface="Times New Roman" panose="02020603050405020304" pitchFamily="18" charset="0"/>
              </a:rPr>
              <a:t>Барсуковка</a:t>
            </a:r>
            <a:endParaRPr lang="ru-RU" sz="2000" b="1" dirty="0">
              <a:latin typeface="Times New Roman" panose="02020603050405020304" pitchFamily="18" charset="0"/>
            </a:endParaRPr>
          </a:p>
          <a:p>
            <a:pPr algn="ctr"/>
            <a:endParaRPr lang="ru-RU" sz="2000" b="1" dirty="0">
              <a:latin typeface="Times New Roman" panose="02020603050405020304" pitchFamily="18" charset="0"/>
            </a:endParaRPr>
          </a:p>
          <a:p>
            <a:pPr algn="ctr"/>
            <a:r>
              <a:rPr lang="ru-RU" sz="2000" b="1" dirty="0">
                <a:latin typeface="Times New Roman" panose="02020603050405020304" pitchFamily="18" charset="0"/>
              </a:rPr>
              <a:t>2.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Реконструкция </a:t>
            </a:r>
          </a:p>
          <a:p>
            <a:pPr algn="ctr"/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автомобильной дороги </a:t>
            </a:r>
          </a:p>
          <a:p>
            <a:pPr algn="ctr"/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общего пользования </a:t>
            </a:r>
          </a:p>
          <a:p>
            <a:pPr algn="ctr"/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местного значения </a:t>
            </a:r>
          </a:p>
          <a:p>
            <a:pPr algn="ctr"/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</a:rPr>
              <a:t>Северо-</a:t>
            </a:r>
            <a:r>
              <a:rPr lang="ru-RU" sz="2000" b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Любинский</a:t>
            </a: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</a:rPr>
              <a:t> – </a:t>
            </a:r>
            <a:r>
              <a:rPr lang="ru-RU" sz="2000" b="1" dirty="0" err="1" smtClean="0">
                <a:latin typeface="Times New Roman" panose="02020603050405020304" pitchFamily="18" charset="0"/>
                <a:ea typeface="Calibri" panose="020F0502020204030204" pitchFamily="34" charset="0"/>
              </a:rPr>
              <a:t>Барсуковка</a:t>
            </a:r>
            <a:endParaRPr lang="ru-RU" sz="20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0796" y="426570"/>
            <a:ext cx="5416389" cy="4808848"/>
          </a:xfrm>
          <a:prstGeom prst="rect">
            <a:avLst/>
          </a:prstGeom>
        </p:spPr>
      </p:pic>
      <p:cxnSp>
        <p:nvCxnSpPr>
          <p:cNvPr id="6" name="Прямая со стрелкой 5"/>
          <p:cNvCxnSpPr/>
          <p:nvPr/>
        </p:nvCxnSpPr>
        <p:spPr>
          <a:xfrm flipH="1">
            <a:off x="4716016" y="1417340"/>
            <a:ext cx="432048" cy="36004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H="1">
            <a:off x="5436096" y="2979162"/>
            <a:ext cx="432048" cy="36004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079908" y="1082946"/>
            <a:ext cx="356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1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796136" y="2653617"/>
            <a:ext cx="356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2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6703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95943" y="121196"/>
            <a:ext cx="8752114" cy="792088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TextBox 45"/>
          <p:cNvSpPr txBox="1"/>
          <p:nvPr/>
        </p:nvSpPr>
        <p:spPr>
          <a:xfrm>
            <a:off x="179511" y="5168438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accent4">
                    <a:lumMod val="75000"/>
                    <a:lumOff val="25000"/>
                  </a:schemeClr>
                </a:solidFill>
              </a:rPr>
              <a:t>22</a:t>
            </a:r>
            <a:endParaRPr lang="ru-RU" b="1" dirty="0">
              <a:solidFill>
                <a:schemeClr val="accent4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8700" y="1426313"/>
            <a:ext cx="3987530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Северо-</a:t>
            </a:r>
            <a:r>
              <a:rPr lang="ru-RU" sz="2000" b="1" dirty="0" err="1" smtClean="0">
                <a:latin typeface="Times New Roman" panose="02020603050405020304" pitchFamily="18" charset="0"/>
                <a:ea typeface="Calibri" panose="020F0502020204030204" pitchFamily="34" charset="0"/>
              </a:rPr>
              <a:t>Любинское</a:t>
            </a:r>
            <a:r>
              <a:rPr lang="ru-RU" sz="20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</a:p>
          <a:p>
            <a:pPr algn="ctr"/>
            <a:r>
              <a:rPr lang="ru-RU" sz="20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сельское поселение:</a:t>
            </a:r>
          </a:p>
          <a:p>
            <a:pPr algn="ctr"/>
            <a:endParaRPr lang="ru-RU" sz="1000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ctr"/>
            <a:r>
              <a:rPr lang="ru-RU" sz="2000" b="1" dirty="0" smtClean="0">
                <a:latin typeface="Times New Roman" panose="02020603050405020304" pitchFamily="18" charset="0"/>
              </a:rPr>
              <a:t>3. </a:t>
            </a:r>
            <a:r>
              <a:rPr lang="ru-RU" sz="2000" dirty="0" smtClean="0">
                <a:latin typeface="Times New Roman" panose="02020603050405020304" pitchFamily="18" charset="0"/>
              </a:rPr>
              <a:t>Строительство </a:t>
            </a:r>
            <a:r>
              <a:rPr lang="ru-RU" sz="2000" dirty="0">
                <a:latin typeface="Times New Roman" panose="02020603050405020304" pitchFamily="18" charset="0"/>
              </a:rPr>
              <a:t>автомобильной дороги общего пользования местного значения </a:t>
            </a:r>
            <a:endParaRPr lang="ru-RU" sz="2000" dirty="0" smtClean="0">
              <a:latin typeface="Times New Roman" panose="02020603050405020304" pitchFamily="18" charset="0"/>
            </a:endParaRPr>
          </a:p>
          <a:p>
            <a:pPr algn="ctr"/>
            <a:r>
              <a:rPr lang="ru-RU" sz="2000" b="1" dirty="0" smtClean="0">
                <a:latin typeface="Times New Roman" panose="02020603050405020304" pitchFamily="18" charset="0"/>
              </a:rPr>
              <a:t>подъезд </a:t>
            </a:r>
            <a:r>
              <a:rPr lang="ru-RU" sz="2000" b="1" dirty="0">
                <a:latin typeface="Times New Roman" panose="02020603050405020304" pitchFamily="18" charset="0"/>
              </a:rPr>
              <a:t>к </a:t>
            </a:r>
            <a:r>
              <a:rPr lang="ru-RU" sz="2000" b="1" dirty="0" smtClean="0">
                <a:latin typeface="Times New Roman" panose="02020603050405020304" pitchFamily="18" charset="0"/>
              </a:rPr>
              <a:t>птицеферме</a:t>
            </a:r>
            <a:endParaRPr lang="ru-RU" sz="2000" b="1" dirty="0">
              <a:latin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51920" y="697260"/>
            <a:ext cx="4991797" cy="4305901"/>
          </a:xfrm>
          <a:prstGeom prst="rect">
            <a:avLst/>
          </a:prstGeom>
        </p:spPr>
      </p:pic>
      <p:cxnSp>
        <p:nvCxnSpPr>
          <p:cNvPr id="11" name="Прямая со стрелкой 10"/>
          <p:cNvCxnSpPr/>
          <p:nvPr/>
        </p:nvCxnSpPr>
        <p:spPr>
          <a:xfrm flipH="1">
            <a:off x="5735890" y="1426313"/>
            <a:ext cx="432048" cy="36004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121568" y="1144668"/>
            <a:ext cx="356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3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2861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1" y="121195"/>
            <a:ext cx="8784975" cy="5416575"/>
          </a:xfrm>
          <a:prstGeom prst="rect">
            <a:avLst/>
          </a:prstGeom>
          <a:ln>
            <a:solidFill>
              <a:srgbClr val="008E40"/>
            </a:solidFill>
          </a:ln>
        </p:spPr>
      </p:pic>
      <p:sp>
        <p:nvSpPr>
          <p:cNvPr id="6147" name="AutoShape 3" descr="07CD1E3675BD4affA6CA63955D31575C# #AutoShape 3"/>
          <p:cNvSpPr>
            <a:spLocks noChangeArrowheads="1"/>
          </p:cNvSpPr>
          <p:nvPr/>
        </p:nvSpPr>
        <p:spPr bwMode="auto">
          <a:xfrm>
            <a:off x="641967" y="1560215"/>
            <a:ext cx="7841958" cy="2510011"/>
          </a:xfrm>
          <a:prstGeom prst="rect">
            <a:avLst/>
          </a:prstGeom>
          <a:solidFill>
            <a:srgbClr val="595959">
              <a:alpha val="78038"/>
            </a:srgbClr>
          </a:solidFill>
          <a:ln w="127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6148" name="AutoShape 3" descr="D8FCD644EF414d608FD23FABDBB2453F# #AutoShape 3"/>
          <p:cNvSpPr>
            <a:spLocks noChangeArrowheads="1"/>
          </p:cNvSpPr>
          <p:nvPr/>
        </p:nvSpPr>
        <p:spPr bwMode="auto">
          <a:xfrm>
            <a:off x="755576" y="1417340"/>
            <a:ext cx="7623574" cy="2542255"/>
          </a:xfrm>
          <a:prstGeom prst="rect">
            <a:avLst/>
          </a:prstGeom>
          <a:solidFill>
            <a:srgbClr val="007E00">
              <a:alpha val="79999"/>
            </a:srgbClr>
          </a:solidFill>
          <a:ln w="12700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ru-RU" altLang="zh-CN" sz="3500" dirty="0" smtClean="0">
                <a:solidFill>
                  <a:schemeClr val="bg1"/>
                </a:solidFill>
                <a:ea typeface="微软雅黑" pitchFamily="2" charset="-122"/>
              </a:rPr>
              <a:t>ОБЪЕКТЫ </a:t>
            </a:r>
          </a:p>
          <a:p>
            <a:pPr algn="ctr" eaLnBrk="0" hangingPunct="0"/>
            <a:r>
              <a:rPr lang="ru-RU" altLang="zh-CN" sz="3500" dirty="0" smtClean="0">
                <a:solidFill>
                  <a:schemeClr val="bg1"/>
                </a:solidFill>
                <a:ea typeface="微软雅黑" pitchFamily="2" charset="-122"/>
              </a:rPr>
              <a:t>АВТОМОБИЛЬНОГО ТРАНСПОРТА</a:t>
            </a:r>
          </a:p>
          <a:p>
            <a:pPr algn="ctr" eaLnBrk="0" hangingPunct="0"/>
            <a:r>
              <a:rPr lang="ru-RU" altLang="zh-CN" sz="3500" dirty="0" smtClean="0">
                <a:solidFill>
                  <a:schemeClr val="bg1"/>
                </a:solidFill>
                <a:ea typeface="微软雅黑" pitchFamily="2" charset="-122"/>
              </a:rPr>
              <a:t>РЕГИОНАЛЬНОГО ЗНАЧЕНИЯ</a:t>
            </a:r>
            <a:endParaRPr lang="ru-RU" altLang="zh-CN" sz="3500" dirty="0">
              <a:solidFill>
                <a:schemeClr val="bg1"/>
              </a:solidFill>
              <a:ea typeface="微软雅黑" pitchFamily="2" charset="-122"/>
            </a:endParaRPr>
          </a:p>
        </p:txBody>
      </p:sp>
      <p:sp>
        <p:nvSpPr>
          <p:cNvPr id="6149" name="Rectangle 13" descr="FD1DDF730CE4456e89755B07FE1653D0# #Rectangle 13"/>
          <p:cNvSpPr>
            <a:spLocks noChangeArrowheads="1"/>
          </p:cNvSpPr>
          <p:nvPr/>
        </p:nvSpPr>
        <p:spPr bwMode="auto">
          <a:xfrm>
            <a:off x="1081088" y="1787525"/>
            <a:ext cx="6981825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zh-CN" altLang="en-US" sz="1600">
              <a:solidFill>
                <a:schemeClr val="bg1"/>
              </a:solidFill>
              <a:latin typeface="微软雅黑" pitchFamily="2" charset="-122"/>
              <a:ea typeface="微软雅黑" pitchFamily="2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9511" y="5168438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accent4">
                    <a:lumMod val="75000"/>
                    <a:lumOff val="25000"/>
                  </a:schemeClr>
                </a:solidFill>
              </a:rPr>
              <a:t>23</a:t>
            </a:r>
            <a:endParaRPr lang="ru-RU" b="1" dirty="0">
              <a:solidFill>
                <a:schemeClr val="accent4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034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95943" y="121196"/>
            <a:ext cx="8752114" cy="792088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TextBox 45"/>
          <p:cNvSpPr txBox="1"/>
          <p:nvPr/>
        </p:nvSpPr>
        <p:spPr>
          <a:xfrm>
            <a:off x="179511" y="5168438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accent4">
                    <a:lumMod val="75000"/>
                    <a:lumOff val="25000"/>
                  </a:schemeClr>
                </a:solidFill>
              </a:rPr>
              <a:t>24</a:t>
            </a:r>
            <a:endParaRPr lang="ru-RU" b="1" dirty="0">
              <a:solidFill>
                <a:schemeClr val="accent4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187624" y="304118"/>
            <a:ext cx="691276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err="1" smtClean="0">
                <a:latin typeface="Times New Roman" panose="02020603050405020304" pitchFamily="18" charset="0"/>
                <a:ea typeface="Calibri" panose="020F0502020204030204" pitchFamily="34" charset="0"/>
              </a:rPr>
              <a:t>Камышловское</a:t>
            </a:r>
            <a:r>
              <a:rPr lang="ru-RU" sz="20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сельское поселение:</a:t>
            </a:r>
          </a:p>
          <a:p>
            <a:pPr algn="ctr"/>
            <a:endParaRPr lang="ru-RU" sz="400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ctr"/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Реконструкция автомобильной дороги </a:t>
            </a:r>
            <a:endParaRPr lang="ru-RU" sz="2000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ctr"/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«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Любинский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 –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Камышловский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» </a:t>
            </a:r>
            <a:endParaRPr lang="ru-RU" sz="2000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1381336"/>
            <a:ext cx="7635361" cy="4065463"/>
          </a:xfrm>
          <a:prstGeom prst="rect">
            <a:avLst/>
          </a:prstGeom>
        </p:spPr>
      </p:pic>
      <p:cxnSp>
        <p:nvCxnSpPr>
          <p:cNvPr id="8" name="Прямая со стрелкой 7"/>
          <p:cNvCxnSpPr/>
          <p:nvPr/>
        </p:nvCxnSpPr>
        <p:spPr>
          <a:xfrm>
            <a:off x="4860032" y="1822953"/>
            <a:ext cx="936104" cy="409829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6491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95943" y="121196"/>
            <a:ext cx="8752114" cy="792088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TextBox 45"/>
          <p:cNvSpPr txBox="1"/>
          <p:nvPr/>
        </p:nvSpPr>
        <p:spPr>
          <a:xfrm>
            <a:off x="179511" y="5168438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accent4">
                    <a:lumMod val="75000"/>
                    <a:lumOff val="25000"/>
                  </a:schemeClr>
                </a:solidFill>
              </a:rPr>
              <a:t>25</a:t>
            </a:r>
            <a:endParaRPr lang="ru-RU" b="1" dirty="0">
              <a:solidFill>
                <a:schemeClr val="accent4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187624" y="304118"/>
            <a:ext cx="691276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err="1" smtClean="0">
                <a:latin typeface="Times New Roman" panose="02020603050405020304" pitchFamily="18" charset="0"/>
                <a:ea typeface="Calibri" panose="020F0502020204030204" pitchFamily="34" charset="0"/>
              </a:rPr>
              <a:t>Камышловское</a:t>
            </a:r>
            <a:r>
              <a:rPr lang="ru-RU" sz="20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, Любино-</a:t>
            </a:r>
            <a:r>
              <a:rPr lang="ru-RU" sz="2000" b="1" dirty="0" err="1" smtClean="0">
                <a:latin typeface="Times New Roman" panose="02020603050405020304" pitchFamily="18" charset="0"/>
                <a:ea typeface="Calibri" panose="020F0502020204030204" pitchFamily="34" charset="0"/>
              </a:rPr>
              <a:t>Малоросское</a:t>
            </a:r>
            <a:r>
              <a:rPr lang="ru-RU" sz="20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</a:p>
          <a:p>
            <a:pPr algn="ctr"/>
            <a:r>
              <a:rPr lang="ru-RU" sz="20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сельские поселения:</a:t>
            </a:r>
          </a:p>
          <a:p>
            <a:pPr algn="ctr"/>
            <a:endParaRPr lang="ru-RU" sz="400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ctr"/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Строительство автомобильной дороги </a:t>
            </a:r>
            <a:endParaRPr lang="ru-RU" sz="2000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ctr"/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«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Северный обход г. Омска» </a:t>
            </a:r>
            <a:endParaRPr lang="ru-RU" sz="20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0391" y="1693827"/>
            <a:ext cx="4963218" cy="3258005"/>
          </a:xfrm>
          <a:prstGeom prst="rect">
            <a:avLst/>
          </a:prstGeom>
        </p:spPr>
      </p:pic>
      <p:cxnSp>
        <p:nvCxnSpPr>
          <p:cNvPr id="7" name="Прямая со стрелкой 6"/>
          <p:cNvCxnSpPr/>
          <p:nvPr/>
        </p:nvCxnSpPr>
        <p:spPr>
          <a:xfrm flipH="1" flipV="1">
            <a:off x="5652120" y="3322830"/>
            <a:ext cx="648072" cy="614790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56215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95943" y="121196"/>
            <a:ext cx="8752114" cy="792088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TextBox 45"/>
          <p:cNvSpPr txBox="1"/>
          <p:nvPr/>
        </p:nvSpPr>
        <p:spPr>
          <a:xfrm>
            <a:off x="179511" y="5168438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accent4">
                    <a:lumMod val="75000"/>
                    <a:lumOff val="25000"/>
                  </a:schemeClr>
                </a:solidFill>
              </a:rPr>
              <a:t>26</a:t>
            </a:r>
            <a:endParaRPr lang="ru-RU" b="1" dirty="0">
              <a:solidFill>
                <a:schemeClr val="accent4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822838" y="169760"/>
            <a:ext cx="748883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err="1" smtClean="0">
                <a:latin typeface="Times New Roman" panose="02020603050405020304" pitchFamily="18" charset="0"/>
                <a:ea typeface="Calibri" panose="020F0502020204030204" pitchFamily="34" charset="0"/>
              </a:rPr>
              <a:t>Протопоповское</a:t>
            </a:r>
            <a:r>
              <a:rPr lang="ru-RU" sz="20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сельское поселение:</a:t>
            </a:r>
          </a:p>
          <a:p>
            <a:pPr algn="ctr"/>
            <a:endParaRPr lang="ru-RU" sz="400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ctr"/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Реконструкция автомобильной дороги 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2000" dirty="0" err="1" smtClean="0">
                <a:latin typeface="Times New Roman" panose="02020603050405020304" pitchFamily="18" charset="0"/>
                <a:ea typeface="Calibri" panose="020F0502020204030204" pitchFamily="34" charset="0"/>
              </a:rPr>
              <a:t>Любинский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–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Марьяновка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 от д.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Протопоповки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 до границы района</a:t>
            </a:r>
            <a:endParaRPr lang="ru-RU" sz="20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6619" y="1246978"/>
            <a:ext cx="4801270" cy="4239217"/>
          </a:xfrm>
          <a:prstGeom prst="rect">
            <a:avLst/>
          </a:prstGeom>
        </p:spPr>
      </p:pic>
      <p:cxnSp>
        <p:nvCxnSpPr>
          <p:cNvPr id="8" name="Прямая со стрелкой 7"/>
          <p:cNvCxnSpPr/>
          <p:nvPr/>
        </p:nvCxnSpPr>
        <p:spPr>
          <a:xfrm flipV="1">
            <a:off x="3347864" y="3383959"/>
            <a:ext cx="652818" cy="697677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6662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95943" y="121196"/>
            <a:ext cx="8752114" cy="792088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TextBox 45"/>
          <p:cNvSpPr txBox="1"/>
          <p:nvPr/>
        </p:nvSpPr>
        <p:spPr>
          <a:xfrm>
            <a:off x="179511" y="5168438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accent4">
                    <a:lumMod val="75000"/>
                    <a:lumOff val="25000"/>
                  </a:schemeClr>
                </a:solidFill>
              </a:rPr>
              <a:t>27</a:t>
            </a:r>
            <a:endParaRPr lang="ru-RU" b="1" dirty="0">
              <a:solidFill>
                <a:schemeClr val="accent4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07181" y="259330"/>
            <a:ext cx="7929638" cy="18543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400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ctr"/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Реконструкция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автомобильной дороги Подъезд к с. Казанка, участок Астрахановка – Казанка на участке «Астрахановка – Казанка»</a:t>
            </a:r>
            <a:endParaRPr lang="ru-RU" sz="2000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ctr"/>
            <a:endParaRPr lang="ru-RU" sz="105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ctr"/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Реконструкция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автомобильной дороги Подъезд к с. Казанка от автомобильной дороги федерального значения </a:t>
            </a:r>
            <a:endParaRPr lang="ru-RU" sz="2000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ctr"/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Омск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– Ялуторовск – 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Ишим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– Тюмень до с. Казанки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244" y="2265977"/>
            <a:ext cx="8793817" cy="2616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8002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95943" y="121196"/>
            <a:ext cx="8752114" cy="792088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TextBox 45"/>
          <p:cNvSpPr txBox="1"/>
          <p:nvPr/>
        </p:nvSpPr>
        <p:spPr>
          <a:xfrm>
            <a:off x="179511" y="5168438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accent4">
                    <a:lumMod val="75000"/>
                    <a:lumOff val="25000"/>
                  </a:schemeClr>
                </a:solidFill>
              </a:rPr>
              <a:t>28</a:t>
            </a:r>
            <a:endParaRPr lang="ru-RU" b="1" dirty="0">
              <a:solidFill>
                <a:schemeClr val="accent4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07181" y="618060"/>
            <a:ext cx="7929638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400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ctr"/>
            <a:r>
              <a:rPr lang="ru-RU" sz="20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Алексеевское, </a:t>
            </a:r>
            <a:r>
              <a:rPr lang="ru-RU" sz="2000" b="1" dirty="0" err="1" smtClean="0">
                <a:latin typeface="Times New Roman" panose="02020603050405020304" pitchFamily="18" charset="0"/>
                <a:ea typeface="Calibri" panose="020F0502020204030204" pitchFamily="34" charset="0"/>
              </a:rPr>
              <a:t>Веселополянское</a:t>
            </a:r>
            <a:r>
              <a:rPr lang="ru-RU" sz="20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сельские поселения:</a:t>
            </a:r>
            <a:endParaRPr lang="ru-RU" sz="20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ctr"/>
            <a:endParaRPr lang="ru-RU" sz="1000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ctr"/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Реконструкция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автомобильной дороги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Любинский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 - Алексеевка, участок Алексеевка –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Мокшино</a:t>
            </a:r>
            <a:endParaRPr lang="ru-RU" sz="2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300" y="2209428"/>
            <a:ext cx="8895142" cy="2287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7619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95943" y="121196"/>
            <a:ext cx="8752114" cy="792088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TextBox 45"/>
          <p:cNvSpPr txBox="1"/>
          <p:nvPr/>
        </p:nvSpPr>
        <p:spPr>
          <a:xfrm>
            <a:off x="179511" y="5168438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accent4">
                    <a:lumMod val="75000"/>
                    <a:lumOff val="25000"/>
                  </a:schemeClr>
                </a:solidFill>
              </a:rPr>
              <a:t>29</a:t>
            </a:r>
            <a:endParaRPr lang="ru-RU" b="1" dirty="0">
              <a:solidFill>
                <a:schemeClr val="accent4">
                  <a:lumMod val="75000"/>
                  <a:lumOff val="25000"/>
                </a:schemeClr>
              </a:solidFill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7739279"/>
              </p:ext>
            </p:extLst>
          </p:nvPr>
        </p:nvGraphicFramePr>
        <p:xfrm>
          <a:off x="523289" y="1561356"/>
          <a:ext cx="8247167" cy="2880320"/>
        </p:xfrm>
        <a:graphic>
          <a:graphicData uri="http://schemas.openxmlformats.org/drawingml/2006/table">
            <a:tbl>
              <a:tblPr firstRow="1" firstCol="1" bandRow="1">
                <a:tableStyleId>{5A111915-BE36-4E01-A7E5-04B1672EAD32}</a:tableStyleId>
              </a:tblPr>
              <a:tblGrid>
                <a:gridCol w="695207">
                  <a:extLst>
                    <a:ext uri="{9D8B030D-6E8A-4147-A177-3AD203B41FA5}">
                      <a16:colId xmlns:a16="http://schemas.microsoft.com/office/drawing/2014/main" xmlns="" val="1829960804"/>
                    </a:ext>
                  </a:extLst>
                </a:gridCol>
                <a:gridCol w="4334841">
                  <a:extLst>
                    <a:ext uri="{9D8B030D-6E8A-4147-A177-3AD203B41FA5}">
                      <a16:colId xmlns:a16="http://schemas.microsoft.com/office/drawing/2014/main" xmlns="" val="2833228594"/>
                    </a:ext>
                  </a:extLst>
                </a:gridCol>
                <a:gridCol w="3217119">
                  <a:extLst>
                    <a:ext uri="{9D8B030D-6E8A-4147-A177-3AD203B41FA5}">
                      <a16:colId xmlns:a16="http://schemas.microsoft.com/office/drawing/2014/main" xmlns="" val="1977542688"/>
                    </a:ext>
                  </a:extLst>
                </a:gridCol>
              </a:tblGrid>
              <a:tr h="57606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9E1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Местоположение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9E1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объекта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9E1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507786542"/>
                  </a:ext>
                </a:extLst>
              </a:tr>
              <a:tr h="66984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0" i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Красноярское городское поселение</a:t>
                      </a:r>
                      <a:endParaRPr lang="ru-RU" sz="1800" b="0" i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i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МАЗС с метановым модулем регионального значения</a:t>
                      </a:r>
                      <a:endParaRPr lang="ru-RU" sz="1800" i="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2601034533"/>
                  </a:ext>
                </a:extLst>
              </a:tr>
              <a:tr h="28485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0" i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Тавричанское сельское поселение</a:t>
                      </a:r>
                      <a:endParaRPr lang="ru-RU" sz="1800" b="0" i="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i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Многофункциональная зона обслуживания</a:t>
                      </a:r>
                      <a:endParaRPr lang="ru-RU" sz="1800" i="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485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0" i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Северо-</a:t>
                      </a:r>
                      <a:r>
                        <a:rPr lang="ru-RU" sz="1800" b="0" i="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Любинское</a:t>
                      </a:r>
                      <a:r>
                        <a:rPr lang="ru-RU" sz="1800" b="0" i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сельское поселение</a:t>
                      </a:r>
                      <a:endParaRPr lang="ru-RU" sz="1800" b="0" i="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i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АЗС, комплекс объектов дорожного сервиса</a:t>
                      </a:r>
                      <a:endParaRPr lang="ru-RU" sz="1800" i="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3713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0" i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Любино-</a:t>
                      </a:r>
                      <a:r>
                        <a:rPr lang="ru-RU" sz="1800" b="0" i="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Малоросское</a:t>
                      </a:r>
                      <a:r>
                        <a:rPr lang="ru-RU" sz="1800" b="0" i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сельское поселение</a:t>
                      </a:r>
                      <a:endParaRPr lang="ru-RU" sz="1800" b="0" i="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i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Объекты дорожного сервиса</a:t>
                      </a:r>
                      <a:endParaRPr lang="ru-RU" sz="1800" i="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971600" y="559341"/>
            <a:ext cx="74888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</a:rPr>
              <a:t>ПЕРЕЧЕНЬ ОБЪЕКТОВ ДОРОЖНОГО СЕРВИСА, ПРОДЛАГАЕМЫХ К РАЗМЕЩЕНИЮ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1394685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6626" y="5331157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chemeClr val="accent4">
                    <a:lumMod val="75000"/>
                    <a:lumOff val="25000"/>
                  </a:schemeClr>
                </a:solidFill>
              </a:rPr>
              <a:t>3</a:t>
            </a:r>
            <a:endParaRPr lang="ru-RU" b="1" dirty="0">
              <a:solidFill>
                <a:schemeClr val="accent4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4843" y="883786"/>
            <a:ext cx="8795606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buAutoNum type="arabicParenR"/>
            </a:pP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обеспечение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приведения Схемы в соответствие с требованиями к описанию и отображению в 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документах территориального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планирования объектов федерального значения, объектов регионального значения, объектов местного значения, утвержденными приказом Минэкономразвития России от 9 января 2018 года  № 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10; </a:t>
            </a:r>
          </a:p>
          <a:p>
            <a:pPr marL="228600" indent="-228600">
              <a:buAutoNum type="arabicParenR"/>
            </a:pPr>
            <a:endParaRPr lang="ru-RU" sz="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28600" indent="-228600">
              <a:buAutoNum type="arabicParenR"/>
            </a:pP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приведение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Схемы в соответствие с утвержденными Схемами территориального планирования Российской Федерации, 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Омской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области, в том числе актуализация сведений о планируемых к размещению объектах федерального и регионального значений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</a:p>
          <a:p>
            <a:pPr marL="228600" indent="-228600">
              <a:buAutoNum type="arabicParenR"/>
            </a:pPr>
            <a:endParaRPr lang="ru-RU" sz="9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28600" indent="-228600">
              <a:buAutoNum type="arabicParenR"/>
            </a:pP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актуализация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сведений о планируемых к размещению объектах местного значения Любинского муниципального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района; </a:t>
            </a:r>
          </a:p>
          <a:p>
            <a:pPr marL="228600" indent="-228600">
              <a:buAutoNum type="arabicParenR"/>
            </a:pPr>
            <a:endParaRPr lang="ru-RU" sz="7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28600" indent="-228600">
              <a:buAutoNum type="arabicParenR"/>
            </a:pP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разработка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мероприятий по минимизации последствий чрезвычайных ситуаций природного и техногенного 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характера</a:t>
            </a:r>
            <a:endParaRPr lang="ru-RU" sz="105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917614" y="337220"/>
            <a:ext cx="539006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ЗАДАЧИ ПОДГОТОВКИ ПРОЕКТА:</a:t>
            </a:r>
          </a:p>
        </p:txBody>
      </p:sp>
    </p:spTree>
    <p:extLst>
      <p:ext uri="{BB962C8B-B14F-4D97-AF65-F5344CB8AC3E}">
        <p14:creationId xmlns:p14="http://schemas.microsoft.com/office/powerpoint/2010/main" val="3263417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95943" y="121196"/>
            <a:ext cx="8752114" cy="792088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TextBox 45"/>
          <p:cNvSpPr txBox="1"/>
          <p:nvPr/>
        </p:nvSpPr>
        <p:spPr>
          <a:xfrm>
            <a:off x="179511" y="5168438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accent4">
                    <a:lumMod val="75000"/>
                    <a:lumOff val="25000"/>
                  </a:schemeClr>
                </a:solidFill>
              </a:rPr>
              <a:t>30</a:t>
            </a:r>
            <a:endParaRPr lang="ru-RU" b="1" dirty="0">
              <a:solidFill>
                <a:schemeClr val="accent4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899592" y="750749"/>
            <a:ext cx="691276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err="1" smtClean="0">
                <a:latin typeface="Times New Roman" panose="02020603050405020304" pitchFamily="18" charset="0"/>
                <a:ea typeface="Calibri" panose="020F0502020204030204" pitchFamily="34" charset="0"/>
              </a:rPr>
              <a:t>Камышловское</a:t>
            </a:r>
            <a:r>
              <a:rPr lang="ru-RU" sz="20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сельское поселение:</a:t>
            </a:r>
          </a:p>
          <a:p>
            <a:pPr algn="ctr"/>
            <a:endParaRPr lang="ru-RU" sz="400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ctr"/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Строительство аэропорта «Омск-Федоровка»</a:t>
            </a:r>
            <a:endParaRPr lang="ru-RU" sz="20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/>
          <a:srcRect r="2300" b="13270"/>
          <a:stretch/>
        </p:blipFill>
        <p:spPr>
          <a:xfrm>
            <a:off x="971600" y="1553644"/>
            <a:ext cx="6840760" cy="3808892"/>
          </a:xfrm>
          <a:prstGeom prst="rect">
            <a:avLst/>
          </a:prstGeom>
        </p:spPr>
      </p:pic>
      <p:cxnSp>
        <p:nvCxnSpPr>
          <p:cNvPr id="8" name="Прямая со стрелкой 7"/>
          <p:cNvCxnSpPr/>
          <p:nvPr/>
        </p:nvCxnSpPr>
        <p:spPr>
          <a:xfrm>
            <a:off x="3923928" y="3577580"/>
            <a:ext cx="936104" cy="409829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2105980" y="317185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ВОЗДУШНЫЙ ТРАНСПОРТ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1516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95943" y="121196"/>
            <a:ext cx="8752114" cy="792088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TextBox 45"/>
          <p:cNvSpPr txBox="1"/>
          <p:nvPr/>
        </p:nvSpPr>
        <p:spPr>
          <a:xfrm>
            <a:off x="179511" y="5168438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accent4">
                    <a:lumMod val="75000"/>
                    <a:lumOff val="25000"/>
                  </a:schemeClr>
                </a:solidFill>
              </a:rPr>
              <a:t>31</a:t>
            </a:r>
            <a:endParaRPr lang="ru-RU" b="1" dirty="0">
              <a:solidFill>
                <a:schemeClr val="accent4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8851" y="517240"/>
            <a:ext cx="5905638" cy="4684718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27462" y="1308212"/>
            <a:ext cx="3096345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Большаковское</a:t>
            </a: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ru-RU" sz="2000" b="1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ctr"/>
            <a:r>
              <a:rPr lang="ru-RU" sz="20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сельское </a:t>
            </a: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</a:rPr>
              <a:t>поселение:</a:t>
            </a:r>
            <a:endParaRPr lang="ru-RU" sz="2000" b="1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ctr"/>
            <a:endParaRPr lang="ru-RU" sz="400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ctr"/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Строительство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новой двухпутной электрифицированной железнодорожной линии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«Татарская –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Называевская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»</a:t>
            </a:r>
            <a:endParaRPr lang="ru-RU" sz="2000" b="1" dirty="0"/>
          </a:p>
          <a:p>
            <a:pPr algn="ctr"/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в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рамках обхода Омского железнодорожного 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узла</a:t>
            </a:r>
          </a:p>
        </p:txBody>
      </p:sp>
      <p:cxnSp>
        <p:nvCxnSpPr>
          <p:cNvPr id="9" name="Прямая со стрелкой 8"/>
          <p:cNvCxnSpPr/>
          <p:nvPr/>
        </p:nvCxnSpPr>
        <p:spPr>
          <a:xfrm flipV="1">
            <a:off x="5102438" y="997841"/>
            <a:ext cx="854220" cy="511560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3" name="Прямоугольник 2"/>
          <p:cNvSpPr/>
          <p:nvPr/>
        </p:nvSpPr>
        <p:spPr>
          <a:xfrm>
            <a:off x="380994" y="276788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ЖЕЛЕЗНОДОРОЖНЫЙ ТРАНСПОРТ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2832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1" y="121195"/>
            <a:ext cx="8784975" cy="5416575"/>
          </a:xfrm>
          <a:prstGeom prst="rect">
            <a:avLst/>
          </a:prstGeom>
          <a:ln>
            <a:solidFill>
              <a:srgbClr val="008E40"/>
            </a:solidFill>
          </a:ln>
        </p:spPr>
      </p:pic>
      <p:sp>
        <p:nvSpPr>
          <p:cNvPr id="6147" name="AutoShape 3" descr="07CD1E3675BD4affA6CA63955D31575C# #AutoShape 3"/>
          <p:cNvSpPr>
            <a:spLocks noChangeArrowheads="1"/>
          </p:cNvSpPr>
          <p:nvPr/>
        </p:nvSpPr>
        <p:spPr bwMode="auto">
          <a:xfrm>
            <a:off x="641967" y="1560215"/>
            <a:ext cx="7841958" cy="2510011"/>
          </a:xfrm>
          <a:prstGeom prst="rect">
            <a:avLst/>
          </a:prstGeom>
          <a:solidFill>
            <a:srgbClr val="595959">
              <a:alpha val="78038"/>
            </a:srgbClr>
          </a:solidFill>
          <a:ln w="127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6148" name="AutoShape 3" descr="D8FCD644EF414d608FD23FABDBB2453F# #AutoShape 3"/>
          <p:cNvSpPr>
            <a:spLocks noChangeArrowheads="1"/>
          </p:cNvSpPr>
          <p:nvPr/>
        </p:nvSpPr>
        <p:spPr bwMode="auto">
          <a:xfrm>
            <a:off x="755576" y="1417340"/>
            <a:ext cx="7623574" cy="2542255"/>
          </a:xfrm>
          <a:prstGeom prst="rect">
            <a:avLst/>
          </a:prstGeom>
          <a:solidFill>
            <a:srgbClr val="007E00">
              <a:alpha val="79999"/>
            </a:srgbClr>
          </a:solidFill>
          <a:ln w="12700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ru-RU" altLang="zh-CN" sz="3500" dirty="0" smtClean="0">
                <a:solidFill>
                  <a:schemeClr val="bg1"/>
                </a:solidFill>
                <a:ea typeface="微软雅黑" pitchFamily="2" charset="-122"/>
              </a:rPr>
              <a:t>ИНЖЕНЕРНАЯ </a:t>
            </a:r>
          </a:p>
          <a:p>
            <a:pPr algn="ctr" eaLnBrk="0" hangingPunct="0"/>
            <a:r>
              <a:rPr lang="ru-RU" altLang="zh-CN" sz="3500" dirty="0" smtClean="0">
                <a:solidFill>
                  <a:schemeClr val="bg1"/>
                </a:solidFill>
                <a:ea typeface="微软雅黑" pitchFamily="2" charset="-122"/>
              </a:rPr>
              <a:t>ИНФРАСТРУКТУРА</a:t>
            </a:r>
            <a:endParaRPr lang="ru-RU" altLang="zh-CN" sz="3500" dirty="0">
              <a:solidFill>
                <a:schemeClr val="bg1"/>
              </a:solidFill>
              <a:ea typeface="微软雅黑" pitchFamily="2" charset="-122"/>
            </a:endParaRPr>
          </a:p>
        </p:txBody>
      </p:sp>
      <p:sp>
        <p:nvSpPr>
          <p:cNvPr id="6149" name="Rectangle 13" descr="FD1DDF730CE4456e89755B07FE1653D0# #Rectangle 13"/>
          <p:cNvSpPr>
            <a:spLocks noChangeArrowheads="1"/>
          </p:cNvSpPr>
          <p:nvPr/>
        </p:nvSpPr>
        <p:spPr bwMode="auto">
          <a:xfrm>
            <a:off x="1081088" y="1787525"/>
            <a:ext cx="6981825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zh-CN" altLang="en-US" sz="1600">
              <a:solidFill>
                <a:schemeClr val="bg1"/>
              </a:solidFill>
              <a:latin typeface="微软雅黑" pitchFamily="2" charset="-122"/>
              <a:ea typeface="微软雅黑" pitchFamily="2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9511" y="5168438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accent4">
                    <a:lumMod val="75000"/>
                    <a:lumOff val="25000"/>
                  </a:schemeClr>
                </a:solidFill>
              </a:rPr>
              <a:t>32</a:t>
            </a:r>
            <a:endParaRPr lang="ru-RU" b="1" dirty="0">
              <a:solidFill>
                <a:schemeClr val="accent4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961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95943" y="121196"/>
            <a:ext cx="8752114" cy="792088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TextBox 45"/>
          <p:cNvSpPr txBox="1"/>
          <p:nvPr/>
        </p:nvSpPr>
        <p:spPr>
          <a:xfrm>
            <a:off x="179511" y="5168438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accent4">
                    <a:lumMod val="75000"/>
                    <a:lumOff val="25000"/>
                  </a:schemeClr>
                </a:solidFill>
              </a:rPr>
              <a:t>33</a:t>
            </a:r>
            <a:endParaRPr lang="ru-RU" b="1" dirty="0">
              <a:solidFill>
                <a:schemeClr val="accent4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9330" y="319536"/>
            <a:ext cx="6306430" cy="4848902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83781" y="929601"/>
            <a:ext cx="3096345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Реконструкция ВЛ 220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кВ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Лузино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–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Называевская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ru-RU" sz="2000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ctr"/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с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заменой </a:t>
            </a:r>
          </a:p>
          <a:p>
            <a:pPr algn="ctr"/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опор по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техсостоянию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ru-RU" sz="2000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ctr"/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(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27 опор)</a:t>
            </a:r>
          </a:p>
        </p:txBody>
      </p:sp>
      <p:cxnSp>
        <p:nvCxnSpPr>
          <p:cNvPr id="9" name="Прямая со стрелкой 8"/>
          <p:cNvCxnSpPr/>
          <p:nvPr/>
        </p:nvCxnSpPr>
        <p:spPr>
          <a:xfrm flipV="1">
            <a:off x="2843808" y="3166512"/>
            <a:ext cx="1286268" cy="699100"/>
          </a:xfrm>
          <a:prstGeom prst="straightConnector1">
            <a:avLst/>
          </a:prstGeom>
          <a:ln w="76200">
            <a:solidFill>
              <a:schemeClr val="accent1"/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-354047" y="371083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ЭЛЕКТРОСНАБЖЕНИЕ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5242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75572"/>
            <a:ext cx="6554115" cy="5039428"/>
          </a:xfrm>
          <a:prstGeom prst="rect">
            <a:avLst/>
          </a:prstGeom>
        </p:spPr>
      </p:pic>
      <p:pic>
        <p:nvPicPr>
          <p:cNvPr id="61" name="Picture 2" descr="C045BBCE2F774cb4A50AA1CE30F406F3# #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 r="93159"/>
          <a:stretch>
            <a:fillRect/>
          </a:stretch>
        </p:blipFill>
        <p:spPr bwMode="auto">
          <a:xfrm>
            <a:off x="190143" y="102610"/>
            <a:ext cx="8784975" cy="703907"/>
          </a:xfrm>
          <a:prstGeom prst="rect">
            <a:avLst/>
          </a:prstGeom>
          <a:noFill/>
          <a:ln w="19050">
            <a:solidFill>
              <a:schemeClr val="accent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0" name="Заголовок 2"/>
          <p:cNvSpPr txBox="1">
            <a:spLocks/>
          </p:cNvSpPr>
          <p:nvPr/>
        </p:nvSpPr>
        <p:spPr>
          <a:xfrm>
            <a:off x="200775" y="209321"/>
            <a:ext cx="8774343" cy="631955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r>
              <a:rPr lang="ru-RU" sz="24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газоснабжения на местном уровне</a:t>
            </a:r>
            <a:endParaRPr lang="ru-RU" sz="2400" b="1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65801" y="5152948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accent4">
                    <a:lumMod val="75000"/>
                    <a:lumOff val="25000"/>
                  </a:schemeClr>
                </a:solidFill>
              </a:rPr>
              <a:t>34</a:t>
            </a:r>
            <a:endParaRPr lang="ru-RU" b="1" dirty="0">
              <a:solidFill>
                <a:schemeClr val="accent4">
                  <a:lumMod val="75000"/>
                  <a:lumOff val="25000"/>
                </a:schemeClr>
              </a:solidFill>
            </a:endParaRPr>
          </a:p>
        </p:txBody>
      </p:sp>
      <p:graphicFrame>
        <p:nvGraphicFramePr>
          <p:cNvPr id="24" name="Таблица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5446525"/>
              </p:ext>
            </p:extLst>
          </p:nvPr>
        </p:nvGraphicFramePr>
        <p:xfrm>
          <a:off x="5452460" y="3495976"/>
          <a:ext cx="3670925" cy="2068068"/>
        </p:xfrm>
        <a:graphic>
          <a:graphicData uri="http://schemas.openxmlformats.org/drawingml/2006/table">
            <a:tbl>
              <a:tblPr>
                <a:tableStyleId>{BDBED569-4797-4DF1-A0F4-6AAB3CD982D8}</a:tableStyleId>
              </a:tblPr>
              <a:tblGrid>
                <a:gridCol w="417151">
                  <a:extLst>
                    <a:ext uri="{9D8B030D-6E8A-4147-A177-3AD203B41FA5}">
                      <a16:colId xmlns:a16="http://schemas.microsoft.com/office/drawing/2014/main" xmlns="" val="339523793"/>
                    </a:ext>
                  </a:extLst>
                </a:gridCol>
                <a:gridCol w="2103129">
                  <a:extLst>
                    <a:ext uri="{9D8B030D-6E8A-4147-A177-3AD203B41FA5}">
                      <a16:colId xmlns:a16="http://schemas.microsoft.com/office/drawing/2014/main" xmlns="" val="270722488"/>
                    </a:ext>
                  </a:extLst>
                </a:gridCol>
                <a:gridCol w="1150645">
                  <a:extLst>
                    <a:ext uri="{9D8B030D-6E8A-4147-A177-3AD203B41FA5}">
                      <a16:colId xmlns:a16="http://schemas.microsoft.com/office/drawing/2014/main" xmlns="" val="1500934532"/>
                    </a:ext>
                  </a:extLst>
                </a:gridCol>
              </a:tblGrid>
              <a:tr h="3001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Характе-ристика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74882256"/>
                  </a:ext>
                </a:extLst>
              </a:tr>
              <a:tr h="3351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Пункт</a:t>
                      </a:r>
                      <a:r>
                        <a:rPr lang="ru-RU" sz="18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редуцирования газа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34 объекта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282676"/>
                  </a:ext>
                </a:extLst>
              </a:tr>
              <a:tr h="52578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Газопровод распределительный высокого давления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≈ </a:t>
                      </a: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213 </a:t>
                      </a: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км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839474128"/>
                  </a:ext>
                </a:extLst>
              </a:tr>
            </a:tbl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40149" y="4161025"/>
            <a:ext cx="228632" cy="238158"/>
          </a:xfrm>
          <a:prstGeom prst="rect">
            <a:avLst/>
          </a:prstGeom>
        </p:spPr>
      </p:pic>
      <p:cxnSp>
        <p:nvCxnSpPr>
          <p:cNvPr id="6" name="Прямая соединительная линия 5"/>
          <p:cNvCxnSpPr/>
          <p:nvPr/>
        </p:nvCxnSpPr>
        <p:spPr>
          <a:xfrm>
            <a:off x="5478406" y="5017740"/>
            <a:ext cx="360469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1216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95943" y="121196"/>
            <a:ext cx="8752114" cy="792088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64192" y="5200528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accent4">
                    <a:lumMod val="75000"/>
                    <a:lumOff val="25000"/>
                  </a:schemeClr>
                </a:solidFill>
              </a:rPr>
              <a:t>35</a:t>
            </a:r>
            <a:endParaRPr lang="ru-RU" b="1" dirty="0">
              <a:solidFill>
                <a:schemeClr val="accent4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511661" y="251564"/>
            <a:ext cx="612067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Перечень населенных пунктов, планируемых к газификации:</a:t>
            </a:r>
          </a:p>
          <a:p>
            <a:pPr algn="ctr"/>
            <a:endParaRPr lang="ru-RU" sz="16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2615137"/>
              </p:ext>
            </p:extLst>
          </p:nvPr>
        </p:nvGraphicFramePr>
        <p:xfrm>
          <a:off x="467544" y="625252"/>
          <a:ext cx="8247167" cy="4533326"/>
        </p:xfrm>
        <a:graphic>
          <a:graphicData uri="http://schemas.openxmlformats.org/drawingml/2006/table">
            <a:tbl>
              <a:tblPr firstRow="1" firstCol="1" bandRow="1">
                <a:tableStyleId>{5A111915-BE36-4E01-A7E5-04B1672EAD32}</a:tableStyleId>
              </a:tblPr>
              <a:tblGrid>
                <a:gridCol w="576064"/>
                <a:gridCol w="2304256"/>
                <a:gridCol w="5366847"/>
              </a:tblGrid>
              <a:tr h="43204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9E1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сельского поселения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9E1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населенных пунктов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9E1C0"/>
                    </a:solidFill>
                  </a:tcPr>
                </a:tc>
              </a:tr>
              <a:tr h="36497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i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Алексеевское</a:t>
                      </a:r>
                      <a:endParaRPr lang="ru-RU" sz="1600" i="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с. Алексеевка, п. Алексеевский, д. Голубки, п. Драгунский,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д. Малая </a:t>
                      </a:r>
                      <a:r>
                        <a:rPr lang="ru-RU" sz="1600" dirty="0" err="1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Черноостровка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п. Первомайский</a:t>
                      </a: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2078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i="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Боголюбовское</a:t>
                      </a:r>
                      <a:endParaRPr lang="ru-RU" sz="1600" i="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д. </a:t>
                      </a:r>
                      <a:r>
                        <a:rPr lang="ru-RU" sz="1600" dirty="0" err="1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Андрюшеевка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д. </a:t>
                      </a:r>
                      <a:r>
                        <a:rPr lang="ru-RU" sz="1600" dirty="0" err="1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Большемогильное</a:t>
                      </a:r>
                      <a:endParaRPr lang="ru-RU" sz="16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485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i="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Большаковское</a:t>
                      </a:r>
                      <a:endParaRPr lang="ru-RU" sz="1600" i="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п. </a:t>
                      </a:r>
                      <a:r>
                        <a:rPr lang="ru-RU" sz="1600" dirty="0" err="1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Большаковка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д. Рассвет, д. </a:t>
                      </a:r>
                      <a:r>
                        <a:rPr lang="ru-RU" sz="1600" dirty="0" err="1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Тарлык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д. Большая </a:t>
                      </a:r>
                      <a:r>
                        <a:rPr lang="ru-RU" sz="1600" dirty="0" err="1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Окуневка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д. </a:t>
                      </a:r>
                      <a:r>
                        <a:rPr lang="ru-RU" sz="1600" dirty="0" err="1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Маломогильное</a:t>
                      </a:r>
                      <a:endParaRPr lang="ru-RU" sz="16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485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i="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Веселополянское</a:t>
                      </a:r>
                      <a:endParaRPr lang="ru-RU" sz="1600" i="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п. Веселая Поляна, д. Владимировка, д. Капустино, </a:t>
                      </a:r>
                      <a:b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д. </a:t>
                      </a:r>
                      <a:r>
                        <a:rPr lang="ru-RU" sz="1600" dirty="0" err="1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Мокшино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д. </a:t>
                      </a:r>
                      <a:r>
                        <a:rPr lang="ru-RU" sz="1600" dirty="0" err="1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Субботинка</a:t>
                      </a:r>
                      <a:endParaRPr lang="ru-RU" sz="16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2078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i="0" dirty="0" err="1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Замелетеновское</a:t>
                      </a:r>
                      <a:endParaRPr lang="ru-RU" sz="1600" i="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i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д. </a:t>
                      </a:r>
                      <a:r>
                        <a:rPr lang="ru-RU" sz="1600" i="0" dirty="0" err="1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Помогаевка</a:t>
                      </a:r>
                      <a:endParaRPr lang="ru-RU" sz="1600" i="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2396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i="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Новокиевское</a:t>
                      </a:r>
                      <a:endParaRPr lang="ru-RU" sz="1600" i="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с. </a:t>
                      </a:r>
                      <a:r>
                        <a:rPr lang="ru-RU" sz="1600" dirty="0" err="1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Новокиевка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д. </a:t>
                      </a:r>
                      <a:r>
                        <a:rPr lang="ru-RU" sz="1600" dirty="0" err="1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Канаковка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д. </a:t>
                      </a:r>
                      <a:r>
                        <a:rPr lang="ru-RU" sz="1600" dirty="0" err="1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Славинка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д. </a:t>
                      </a:r>
                      <a:r>
                        <a:rPr lang="ru-RU" sz="1600" dirty="0" err="1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Смоляновка</a:t>
                      </a:r>
                      <a:endParaRPr lang="ru-RU" sz="16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2411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i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Пролетарское</a:t>
                      </a:r>
                      <a:endParaRPr lang="ru-RU" sz="1600" i="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п. Пролетарский, д. </a:t>
                      </a:r>
                      <a:r>
                        <a:rPr lang="ru-RU" sz="1600" dirty="0" err="1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Балашовка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д. </a:t>
                      </a:r>
                      <a:r>
                        <a:rPr lang="ru-RU" sz="1600" dirty="0" err="1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Борятино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д. </a:t>
                      </a:r>
                      <a:r>
                        <a:rPr lang="ru-RU" sz="1600" dirty="0" err="1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Шулаевка</a:t>
                      </a:r>
                      <a:endParaRPr lang="ru-RU" sz="16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1450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i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Тавричанское</a:t>
                      </a:r>
                      <a:endParaRPr lang="ru-RU" sz="1600" i="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д. Ивановка, д. </a:t>
                      </a:r>
                      <a:r>
                        <a:rPr lang="ru-RU" sz="1600" dirty="0" err="1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Пестровка</a:t>
                      </a:r>
                      <a:endParaRPr lang="ru-RU" sz="16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3357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i="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Увало-Ядринское</a:t>
                      </a:r>
                      <a:endParaRPr lang="ru-RU" sz="1600" i="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д. Калиновка</a:t>
                      </a: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i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Центрально-</a:t>
                      </a:r>
                      <a:r>
                        <a:rPr lang="ru-RU" sz="1600" i="0" dirty="0" err="1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Любинское</a:t>
                      </a:r>
                      <a:endParaRPr lang="ru-RU" sz="1600" i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п. Луговой</a:t>
                      </a: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485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i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Южно-</a:t>
                      </a:r>
                      <a:r>
                        <a:rPr lang="ru-RU" sz="1600" i="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Любинское</a:t>
                      </a:r>
                      <a:endParaRPr lang="ru-RU" sz="1600" i="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п. Урожайный, п. Лесной, п. Южный</a:t>
                      </a: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46503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Picture 2" descr="C045BBCE2F774cb4A50AA1CE30F406F3# #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 r="93159"/>
          <a:stretch>
            <a:fillRect/>
          </a:stretch>
        </p:blipFill>
        <p:spPr bwMode="auto">
          <a:xfrm>
            <a:off x="190143" y="102610"/>
            <a:ext cx="8784975" cy="703907"/>
          </a:xfrm>
          <a:prstGeom prst="rect">
            <a:avLst/>
          </a:prstGeom>
          <a:noFill/>
          <a:ln w="19050">
            <a:solidFill>
              <a:schemeClr val="accent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0" name="Заголовок 2"/>
          <p:cNvSpPr txBox="1">
            <a:spLocks/>
          </p:cNvSpPr>
          <p:nvPr/>
        </p:nvSpPr>
        <p:spPr>
          <a:xfrm>
            <a:off x="200775" y="209321"/>
            <a:ext cx="8774343" cy="631955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r>
              <a:rPr lang="ru-RU" sz="24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газоснабжения на региональном уровне</a:t>
            </a:r>
            <a:endParaRPr lang="ru-RU" sz="2400" b="1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65801" y="5152948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accent4">
                    <a:lumMod val="75000"/>
                    <a:lumOff val="25000"/>
                  </a:schemeClr>
                </a:solidFill>
              </a:rPr>
              <a:t>36</a:t>
            </a:r>
            <a:endParaRPr lang="ru-RU" b="1" dirty="0">
              <a:solidFill>
                <a:schemeClr val="accent4">
                  <a:lumMod val="75000"/>
                  <a:lumOff val="25000"/>
                </a:schemeClr>
              </a:solidFill>
            </a:endParaRPr>
          </a:p>
        </p:txBody>
      </p:sp>
      <p:graphicFrame>
        <p:nvGraphicFramePr>
          <p:cNvPr id="24" name="Таблица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5557043"/>
              </p:ext>
            </p:extLst>
          </p:nvPr>
        </p:nvGraphicFramePr>
        <p:xfrm>
          <a:off x="4125512" y="3497758"/>
          <a:ext cx="5018487" cy="2056497"/>
        </p:xfrm>
        <a:graphic>
          <a:graphicData uri="http://schemas.openxmlformats.org/drawingml/2006/table">
            <a:tbl>
              <a:tblPr>
                <a:tableStyleId>{BDBED569-4797-4DF1-A0F4-6AAB3CD982D8}</a:tableStyleId>
              </a:tblPr>
              <a:tblGrid>
                <a:gridCol w="830648">
                  <a:extLst>
                    <a:ext uri="{9D8B030D-6E8A-4147-A177-3AD203B41FA5}">
                      <a16:colId xmlns:a16="http://schemas.microsoft.com/office/drawing/2014/main" xmlns="" val="339523793"/>
                    </a:ext>
                  </a:extLst>
                </a:gridCol>
                <a:gridCol w="4187839">
                  <a:extLst>
                    <a:ext uri="{9D8B030D-6E8A-4147-A177-3AD203B41FA5}">
                      <a16:colId xmlns:a16="http://schemas.microsoft.com/office/drawing/2014/main" xmlns="" val="270722488"/>
                    </a:ext>
                  </a:extLst>
                </a:gridCol>
              </a:tblGrid>
              <a:tr h="300162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Условные</a:t>
                      </a:r>
                      <a:r>
                        <a:rPr lang="ru-RU" sz="1800" b="1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обозначения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74882256"/>
                  </a:ext>
                </a:extLst>
              </a:tr>
              <a:tr h="47915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Газопровод-отвод и ГРС «</a:t>
                      </a:r>
                      <a:r>
                        <a:rPr lang="ru-RU" sz="18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Тарлыкская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 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282676"/>
                  </a:ext>
                </a:extLst>
              </a:tr>
              <a:tr h="52578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Межпоселковый газопровод к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н.п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ru-RU" sz="18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Оброскино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8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н.п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Бекишево, </a:t>
                      </a:r>
                      <a:r>
                        <a:rPr lang="ru-RU" sz="18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н.п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Гуровка, </a:t>
                      </a:r>
                      <a:r>
                        <a:rPr lang="ru-RU" sz="18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н.п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Малиновка, </a:t>
                      </a:r>
                      <a:r>
                        <a:rPr lang="ru-RU" sz="18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н.п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Залесная, </a:t>
                      </a:r>
                      <a:r>
                        <a:rPr lang="ru-RU" sz="18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н.п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ru-RU" sz="18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Максимовка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Тюкалинского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района 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839474128"/>
                  </a:ext>
                </a:extLst>
              </a:tr>
            </a:tbl>
          </a:graphicData>
        </a:graphic>
      </p:graphicFrame>
      <p:cxnSp>
        <p:nvCxnSpPr>
          <p:cNvPr id="6" name="Прямая соединительная линия 5"/>
          <p:cNvCxnSpPr/>
          <p:nvPr/>
        </p:nvCxnSpPr>
        <p:spPr>
          <a:xfrm>
            <a:off x="4416084" y="4061323"/>
            <a:ext cx="429509" cy="0"/>
          </a:xfrm>
          <a:prstGeom prst="line">
            <a:avLst/>
          </a:prstGeom>
          <a:ln w="28575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579" y="841276"/>
            <a:ext cx="3488174" cy="4609052"/>
          </a:xfrm>
          <a:prstGeom prst="rect">
            <a:avLst/>
          </a:prstGeom>
        </p:spPr>
      </p:pic>
      <p:sp>
        <p:nvSpPr>
          <p:cNvPr id="7" name="Овал 6"/>
          <p:cNvSpPr/>
          <p:nvPr/>
        </p:nvSpPr>
        <p:spPr>
          <a:xfrm>
            <a:off x="2915816" y="1345332"/>
            <a:ext cx="720080" cy="720080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02531" y="806517"/>
            <a:ext cx="2733766" cy="2691241"/>
          </a:xfrm>
          <a:prstGeom prst="rect">
            <a:avLst/>
          </a:prstGeom>
        </p:spPr>
      </p:pic>
      <p:cxnSp>
        <p:nvCxnSpPr>
          <p:cNvPr id="11" name="Прямая соединительная линия 10"/>
          <p:cNvCxnSpPr>
            <a:stCxn id="7" idx="4"/>
          </p:cNvCxnSpPr>
          <p:nvPr/>
        </p:nvCxnSpPr>
        <p:spPr>
          <a:xfrm>
            <a:off x="3275856" y="2065412"/>
            <a:ext cx="1656184" cy="936104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>
            <a:stCxn id="7" idx="0"/>
          </p:cNvCxnSpPr>
          <p:nvPr/>
        </p:nvCxnSpPr>
        <p:spPr>
          <a:xfrm flipV="1">
            <a:off x="3275856" y="913228"/>
            <a:ext cx="2264293" cy="432104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Рисунок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78680" y="3927973"/>
            <a:ext cx="285750" cy="266700"/>
          </a:xfrm>
          <a:prstGeom prst="rect">
            <a:avLst/>
          </a:prstGeom>
        </p:spPr>
      </p:pic>
      <p:cxnSp>
        <p:nvCxnSpPr>
          <p:cNvPr id="20" name="Прямая соединительная линия 19"/>
          <p:cNvCxnSpPr/>
          <p:nvPr/>
        </p:nvCxnSpPr>
        <p:spPr>
          <a:xfrm>
            <a:off x="4178680" y="4873724"/>
            <a:ext cx="666913" cy="0"/>
          </a:xfrm>
          <a:prstGeom prst="line">
            <a:avLst/>
          </a:prstGeom>
          <a:ln w="28575">
            <a:solidFill>
              <a:srgbClr val="7030A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3207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/>
          <a:srcRect l="2442"/>
          <a:stretch/>
        </p:blipFill>
        <p:spPr>
          <a:xfrm>
            <a:off x="0" y="750110"/>
            <a:ext cx="6301124" cy="4953691"/>
          </a:xfrm>
          <a:prstGeom prst="rect">
            <a:avLst/>
          </a:prstGeom>
        </p:spPr>
      </p:pic>
      <p:pic>
        <p:nvPicPr>
          <p:cNvPr id="61" name="Picture 2" descr="C045BBCE2F774cb4A50AA1CE30F406F3# #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 r="93159"/>
          <a:stretch>
            <a:fillRect/>
          </a:stretch>
        </p:blipFill>
        <p:spPr bwMode="auto">
          <a:xfrm>
            <a:off x="190143" y="102610"/>
            <a:ext cx="8784975" cy="703907"/>
          </a:xfrm>
          <a:prstGeom prst="rect">
            <a:avLst/>
          </a:prstGeom>
          <a:noFill/>
          <a:ln w="19050">
            <a:solidFill>
              <a:schemeClr val="accent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0" name="Заголовок 2"/>
          <p:cNvSpPr txBox="1">
            <a:spLocks/>
          </p:cNvSpPr>
          <p:nvPr/>
        </p:nvSpPr>
        <p:spPr>
          <a:xfrm>
            <a:off x="200775" y="209321"/>
            <a:ext cx="8774343" cy="631955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r>
              <a:rPr lang="ru-RU" sz="24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Водоснабжение</a:t>
            </a:r>
            <a:endParaRPr lang="ru-RU" sz="2400" b="1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65801" y="5152948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accent4">
                    <a:lumMod val="75000"/>
                    <a:lumOff val="25000"/>
                  </a:schemeClr>
                </a:solidFill>
              </a:rPr>
              <a:t>37</a:t>
            </a:r>
            <a:endParaRPr lang="ru-RU" b="1" dirty="0">
              <a:solidFill>
                <a:schemeClr val="accent4">
                  <a:lumMod val="75000"/>
                  <a:lumOff val="25000"/>
                </a:schemeClr>
              </a:solidFill>
            </a:endParaRPr>
          </a:p>
        </p:txBody>
      </p:sp>
      <p:graphicFrame>
        <p:nvGraphicFramePr>
          <p:cNvPr id="24" name="Таблица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4704289"/>
              </p:ext>
            </p:extLst>
          </p:nvPr>
        </p:nvGraphicFramePr>
        <p:xfrm>
          <a:off x="5513931" y="2294399"/>
          <a:ext cx="3670925" cy="3420601"/>
        </p:xfrm>
        <a:graphic>
          <a:graphicData uri="http://schemas.openxmlformats.org/drawingml/2006/table">
            <a:tbl>
              <a:tblPr>
                <a:tableStyleId>{BDBED569-4797-4DF1-A0F4-6AAB3CD982D8}</a:tableStyleId>
              </a:tblPr>
              <a:tblGrid>
                <a:gridCol w="417151">
                  <a:extLst>
                    <a:ext uri="{9D8B030D-6E8A-4147-A177-3AD203B41FA5}">
                      <a16:colId xmlns:a16="http://schemas.microsoft.com/office/drawing/2014/main" xmlns="" val="339523793"/>
                    </a:ext>
                  </a:extLst>
                </a:gridCol>
                <a:gridCol w="1573504">
                  <a:extLst>
                    <a:ext uri="{9D8B030D-6E8A-4147-A177-3AD203B41FA5}">
                      <a16:colId xmlns:a16="http://schemas.microsoft.com/office/drawing/2014/main" xmlns="" val="270722488"/>
                    </a:ext>
                  </a:extLst>
                </a:gridCol>
                <a:gridCol w="1680270">
                  <a:extLst>
                    <a:ext uri="{9D8B030D-6E8A-4147-A177-3AD203B41FA5}">
                      <a16:colId xmlns:a16="http://schemas.microsoft.com/office/drawing/2014/main" xmlns="" val="1500934532"/>
                    </a:ext>
                  </a:extLst>
                </a:gridCol>
              </a:tblGrid>
              <a:tr h="4883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Характеристика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74882256"/>
                  </a:ext>
                </a:extLst>
              </a:tr>
              <a:tr h="705462"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Водовод регионального значения (реконструкция)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≈ 66 км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3"/>
                    </a:solidFill>
                  </a:tcPr>
                </a:tc>
              </a:tr>
              <a:tr h="705462"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Водовод регионального значения (строительство)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≈ 53 км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3"/>
                    </a:solidFill>
                  </a:tcPr>
                </a:tc>
              </a:tr>
              <a:tr h="981510"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Водовод местного значения (строительство)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≈ </a:t>
                      </a:r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 </a:t>
                      </a:r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км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839474128"/>
                  </a:ext>
                </a:extLst>
              </a:tr>
            </a:tbl>
          </a:graphicData>
        </a:graphic>
      </p:graphicFrame>
      <p:cxnSp>
        <p:nvCxnSpPr>
          <p:cNvPr id="6" name="Прямая соединительная линия 5"/>
          <p:cNvCxnSpPr/>
          <p:nvPr/>
        </p:nvCxnSpPr>
        <p:spPr>
          <a:xfrm>
            <a:off x="5556485" y="5219423"/>
            <a:ext cx="360469" cy="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5556485" y="4225652"/>
            <a:ext cx="360469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5540563" y="3231311"/>
            <a:ext cx="360469" cy="0"/>
          </a:xfrm>
          <a:prstGeom prst="line">
            <a:avLst/>
          </a:prstGeom>
          <a:ln w="57150">
            <a:solidFill>
              <a:srgbClr val="00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135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907" y="893451"/>
            <a:ext cx="4301446" cy="413780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1" name="Picture 2" descr="C045BBCE2F774cb4A50AA1CE30F406F3# #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 r="93159"/>
          <a:stretch>
            <a:fillRect/>
          </a:stretch>
        </p:blipFill>
        <p:spPr bwMode="auto">
          <a:xfrm>
            <a:off x="190143" y="102610"/>
            <a:ext cx="8784975" cy="703907"/>
          </a:xfrm>
          <a:prstGeom prst="rect">
            <a:avLst/>
          </a:prstGeom>
          <a:noFill/>
          <a:ln w="19050">
            <a:solidFill>
              <a:schemeClr val="accent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0" name="Заголовок 2"/>
          <p:cNvSpPr txBox="1">
            <a:spLocks/>
          </p:cNvSpPr>
          <p:nvPr/>
        </p:nvSpPr>
        <p:spPr>
          <a:xfrm>
            <a:off x="200775" y="209321"/>
            <a:ext cx="8774343" cy="631955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r>
              <a:rPr lang="ru-RU" sz="24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Реконструкция оросительных систем</a:t>
            </a:r>
            <a:endParaRPr lang="ru-RU" sz="2400" b="1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65801" y="5152948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accent4">
                    <a:lumMod val="75000"/>
                    <a:lumOff val="25000"/>
                  </a:schemeClr>
                </a:solidFill>
              </a:rPr>
              <a:t>38</a:t>
            </a:r>
            <a:endParaRPr lang="ru-RU" b="1" dirty="0">
              <a:solidFill>
                <a:schemeClr val="accent4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36228" y="894199"/>
            <a:ext cx="4138890" cy="413889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11" name="Прямая со стрелкой 10"/>
          <p:cNvCxnSpPr/>
          <p:nvPr/>
        </p:nvCxnSpPr>
        <p:spPr>
          <a:xfrm>
            <a:off x="1979712" y="2587282"/>
            <a:ext cx="936104" cy="409829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V="1">
            <a:off x="6555173" y="4284864"/>
            <a:ext cx="432049" cy="526275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4746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0800" y="1727906"/>
            <a:ext cx="5153744" cy="3639058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165801" y="5152948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accent4">
                    <a:lumMod val="75000"/>
                    <a:lumOff val="25000"/>
                  </a:schemeClr>
                </a:solidFill>
              </a:rPr>
              <a:t>39</a:t>
            </a:r>
            <a:endParaRPr lang="ru-RU" b="1" dirty="0">
              <a:solidFill>
                <a:schemeClr val="accent4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>
            <a:off x="4099620" y="2137420"/>
            <a:ext cx="936104" cy="409829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/>
        </p:nvSpPr>
        <p:spPr>
          <a:xfrm>
            <a:off x="187287" y="121196"/>
            <a:ext cx="8760770" cy="792088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Заголовок 2"/>
          <p:cNvSpPr txBox="1">
            <a:spLocks/>
          </p:cNvSpPr>
          <p:nvPr/>
        </p:nvSpPr>
        <p:spPr>
          <a:xfrm>
            <a:off x="0" y="780141"/>
            <a:ext cx="8774343" cy="631955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Строительство магистрального коллектора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Новоархангелка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Нижнеиртышский</a:t>
            </a:r>
            <a:endParaRPr lang="ru-RU" sz="2400" b="1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281672" y="317185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ВОДООТВЕДЕНИЕ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4185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6626" y="5331157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chemeClr val="accent4">
                    <a:lumMod val="75000"/>
                    <a:lumOff val="25000"/>
                  </a:schemeClr>
                </a:solidFill>
              </a:rPr>
              <a:t>4</a:t>
            </a:r>
            <a:endParaRPr lang="ru-RU" b="1" dirty="0">
              <a:solidFill>
                <a:schemeClr val="accent4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359532" y="0"/>
            <a:ext cx="8229600" cy="952500"/>
          </a:xfrm>
        </p:spPr>
        <p:txBody>
          <a:bodyPr/>
          <a:lstStyle/>
          <a:p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Состав проектных материалов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4480834"/>
              </p:ext>
            </p:extLst>
          </p:nvPr>
        </p:nvGraphicFramePr>
        <p:xfrm>
          <a:off x="683568" y="913284"/>
          <a:ext cx="7776865" cy="4573438"/>
        </p:xfrm>
        <a:graphic>
          <a:graphicData uri="http://schemas.openxmlformats.org/drawingml/2006/table">
            <a:tbl>
              <a:tblPr firstRow="1" firstCol="1" bandRow="1">
                <a:tableStyleId>{5A111915-BE36-4E01-A7E5-04B1672EAD32}</a:tableStyleId>
              </a:tblPr>
              <a:tblGrid>
                <a:gridCol w="403827">
                  <a:extLst>
                    <a:ext uri="{9D8B030D-6E8A-4147-A177-3AD203B41FA5}">
                      <a16:colId xmlns:a16="http://schemas.microsoft.com/office/drawing/2014/main" xmlns="" val="338658703"/>
                    </a:ext>
                  </a:extLst>
                </a:gridCol>
                <a:gridCol w="6004887">
                  <a:extLst>
                    <a:ext uri="{9D8B030D-6E8A-4147-A177-3AD203B41FA5}">
                      <a16:colId xmlns:a16="http://schemas.microsoft.com/office/drawing/2014/main" xmlns="" val="3342930433"/>
                    </a:ext>
                  </a:extLst>
                </a:gridCol>
                <a:gridCol w="1368151"/>
              </a:tblGrid>
              <a:tr h="369137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endParaRPr lang="ru-RU" sz="160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9E1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</a:t>
                      </a:r>
                      <a:r>
                        <a:rPr lang="ru-RU" sz="16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документации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9E1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Гриф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9E1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685832003"/>
                  </a:ext>
                </a:extLst>
              </a:tr>
              <a:tr h="199504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Основная часть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2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47124598"/>
                  </a:ext>
                </a:extLst>
              </a:tr>
              <a:tr h="3009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Положение о территориальном планировании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Несекретно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2658742529"/>
                  </a:ext>
                </a:extLst>
              </a:tr>
              <a:tr h="48171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Карта планируемого размещения объектов местного значения муниципального </a:t>
                      </a:r>
                      <a:r>
                        <a:rPr lang="ru-RU" sz="16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района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Несекретно</a:t>
                      </a:r>
                      <a:endParaRPr lang="ru-RU" sz="16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537788060"/>
                  </a:ext>
                </a:extLst>
              </a:tr>
              <a:tr h="200940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Материалы по обоснованию</a:t>
                      </a:r>
                      <a:endParaRPr kumimoji="0" lang="ru-RU" sz="16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2E5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2021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Материалы по обоснованию схемы территориального планирования в текстовой форме </a:t>
                      </a: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Несекретно</a:t>
                      </a:r>
                      <a:endParaRPr lang="ru-RU" sz="16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3775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Карта планируемого размещения объектов федерального, регионального, местного значения и объектов малого и среднего предпринимательства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Несекретно</a:t>
                      </a:r>
                      <a:endParaRPr lang="ru-RU" sz="16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3669937614"/>
                  </a:ext>
                </a:extLst>
              </a:tr>
              <a:tr h="33999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Карта современного использования территории, карта границ лесничеств</a:t>
                      </a: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Несекретно</a:t>
                      </a:r>
                      <a:endParaRPr lang="ru-RU" sz="16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468219734"/>
                  </a:ext>
                </a:extLst>
              </a:tr>
              <a:tr h="53964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Карта комплексной оценки территории и территорий подверженных риску возникновения чрезвычайных ситуаций природного и техногенного характера</a:t>
                      </a: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Для служебного пользования</a:t>
                      </a: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40389056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29858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95943" y="121196"/>
            <a:ext cx="8752114" cy="792088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95943" y="5089748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accent4">
                    <a:lumMod val="75000"/>
                    <a:lumOff val="25000"/>
                  </a:schemeClr>
                </a:solidFill>
              </a:rPr>
              <a:t>40</a:t>
            </a:r>
            <a:endParaRPr lang="ru-RU" b="1" dirty="0">
              <a:solidFill>
                <a:schemeClr val="accent4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511661" y="697260"/>
            <a:ext cx="612067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Перечень населенных пунктов, </a:t>
            </a: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на территориях которых предусматривается организация систем водоотведения:</a:t>
            </a:r>
            <a:endParaRPr lang="ru-RU" sz="1600" b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endParaRPr lang="ru-RU" sz="16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7777343"/>
              </p:ext>
            </p:extLst>
          </p:nvPr>
        </p:nvGraphicFramePr>
        <p:xfrm>
          <a:off x="1775039" y="1412984"/>
          <a:ext cx="5832648" cy="3316576"/>
        </p:xfrm>
        <a:graphic>
          <a:graphicData uri="http://schemas.openxmlformats.org/drawingml/2006/table">
            <a:tbl>
              <a:tblPr firstRow="1" firstCol="1" bandRow="1">
                <a:tableStyleId>{5A111915-BE36-4E01-A7E5-04B1672EAD32}</a:tableStyleId>
              </a:tblPr>
              <a:tblGrid>
                <a:gridCol w="407410"/>
                <a:gridCol w="2544917"/>
                <a:gridCol w="2880321"/>
              </a:tblGrid>
              <a:tr h="72008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9E1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сельского поселения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9E1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населенных пунктов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9E1C0"/>
                    </a:solidFill>
                  </a:tcPr>
                </a:tc>
              </a:tr>
              <a:tr h="36497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i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Алексеевское</a:t>
                      </a:r>
                      <a:endParaRPr lang="ru-RU" sz="1800" i="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с. Алексеевка</a:t>
                      </a:r>
                      <a:endParaRPr lang="ru-RU" sz="18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5945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i="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Веселополянское</a:t>
                      </a:r>
                      <a:endParaRPr lang="ru-RU" sz="1800" i="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п. Веселая Поляна</a:t>
                      </a:r>
                      <a:endParaRPr lang="ru-RU" sz="18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i="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Замелетеновское</a:t>
                      </a:r>
                      <a:endParaRPr lang="ru-RU" sz="1800" i="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с. </a:t>
                      </a:r>
                      <a:r>
                        <a:rPr lang="ru-RU" sz="1800" dirty="0" err="1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Замелетеновка</a:t>
                      </a:r>
                      <a:endParaRPr lang="ru-RU" sz="18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</a:t>
                      </a:r>
                      <a:endParaRPr lang="ru-RU" sz="1800" i="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i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Новоархангельское</a:t>
                      </a:r>
                      <a:endParaRPr lang="ru-RU" sz="1800" i="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с. </a:t>
                      </a:r>
                      <a:r>
                        <a:rPr lang="ru-RU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Новоархангелка</a:t>
                      </a: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i="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Новокиевское</a:t>
                      </a:r>
                      <a:endParaRPr lang="ru-RU" sz="1800" i="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с. </a:t>
                      </a:r>
                      <a:r>
                        <a:rPr lang="ru-RU" sz="1800" dirty="0" err="1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Новокиевка</a:t>
                      </a:r>
                      <a:endParaRPr lang="ru-RU" sz="18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2396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i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Северо-</a:t>
                      </a:r>
                      <a:r>
                        <a:rPr lang="ru-RU" sz="1800" i="0" dirty="0" err="1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Любинское</a:t>
                      </a:r>
                      <a:r>
                        <a:rPr lang="ru-RU" sz="1800" i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i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п. Северо-</a:t>
                      </a:r>
                      <a:r>
                        <a:rPr lang="ru-RU" sz="1800" i="0" dirty="0" err="1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Любинский</a:t>
                      </a:r>
                      <a:endParaRPr lang="ru-RU" sz="1800" i="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2396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i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Тавричанское</a:t>
                      </a:r>
                      <a:endParaRPr lang="ru-RU" sz="1800" i="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с. Тавричанка</a:t>
                      </a: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5838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Picture 2" descr="C045BBCE2F774cb4A50AA1CE30F406F3# #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 r="93159"/>
          <a:stretch>
            <a:fillRect/>
          </a:stretch>
        </p:blipFill>
        <p:spPr bwMode="auto">
          <a:xfrm>
            <a:off x="190143" y="121834"/>
            <a:ext cx="8784975" cy="719442"/>
          </a:xfrm>
          <a:prstGeom prst="rect">
            <a:avLst/>
          </a:prstGeom>
          <a:noFill/>
          <a:ln w="19050">
            <a:solidFill>
              <a:schemeClr val="accent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0" name="Заголовок 2"/>
          <p:cNvSpPr txBox="1">
            <a:spLocks/>
          </p:cNvSpPr>
          <p:nvPr/>
        </p:nvSpPr>
        <p:spPr>
          <a:xfrm>
            <a:off x="0" y="216024"/>
            <a:ext cx="8774343" cy="625252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r>
              <a:rPr lang="ru-RU" sz="24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Обращение с отходами</a:t>
            </a:r>
            <a:endParaRPr lang="ru-RU" sz="2400" b="1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79511" y="5168438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accent4">
                    <a:lumMod val="75000"/>
                    <a:lumOff val="25000"/>
                  </a:schemeClr>
                </a:solidFill>
              </a:rPr>
              <a:t>41</a:t>
            </a:r>
            <a:endParaRPr lang="ru-RU" b="1" dirty="0">
              <a:solidFill>
                <a:schemeClr val="accent4">
                  <a:lumMod val="75000"/>
                  <a:lumOff val="25000"/>
                </a:schemeClr>
              </a:solidFill>
            </a:endParaRPr>
          </a:p>
        </p:txBody>
      </p:sp>
      <p:graphicFrame>
        <p:nvGraphicFramePr>
          <p:cNvPr id="47" name="Таблица 46"/>
          <p:cNvGraphicFramePr>
            <a:graphicFrameLocks noGrp="1"/>
          </p:cNvGraphicFramePr>
          <p:nvPr>
            <p:extLst/>
          </p:nvPr>
        </p:nvGraphicFramePr>
        <p:xfrm>
          <a:off x="445640" y="1285917"/>
          <a:ext cx="8280920" cy="2567102"/>
        </p:xfrm>
        <a:graphic>
          <a:graphicData uri="http://schemas.openxmlformats.org/drawingml/2006/table">
            <a:tbl>
              <a:tblPr firstRow="1" firstCol="1" bandRow="1">
                <a:tableStyleId>{5A111915-BE36-4E01-A7E5-04B1672EAD32}</a:tableStyleId>
              </a:tblPr>
              <a:tblGrid>
                <a:gridCol w="749392">
                  <a:extLst>
                    <a:ext uri="{9D8B030D-6E8A-4147-A177-3AD203B41FA5}">
                      <a16:colId xmlns:a16="http://schemas.microsoft.com/office/drawing/2014/main" xmlns="" val="1829960804"/>
                    </a:ext>
                  </a:extLst>
                </a:gridCol>
                <a:gridCol w="3376968">
                  <a:extLst>
                    <a:ext uri="{9D8B030D-6E8A-4147-A177-3AD203B41FA5}">
                      <a16:colId xmlns:a16="http://schemas.microsoft.com/office/drawing/2014/main" xmlns="" val="2833228594"/>
                    </a:ext>
                  </a:extLst>
                </a:gridCol>
                <a:gridCol w="4154560"/>
              </a:tblGrid>
              <a:tr h="72008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9E1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Местоположение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9E1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мероприятия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9E1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507786542"/>
                  </a:ext>
                </a:extLst>
              </a:tr>
              <a:tr h="92351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Любинское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городское поселение</a:t>
                      </a:r>
                      <a:endParaRPr lang="ru-RU" sz="1800" i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Мусороперегрузочная станция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(строительство)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2601034533"/>
                  </a:ext>
                </a:extLst>
              </a:tr>
              <a:tr h="92351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i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 каждом поселении</a:t>
                      </a:r>
                      <a:endParaRPr lang="ru-RU" sz="1800" i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Объект компостирования 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растительных отходов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19028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1" y="121195"/>
            <a:ext cx="8784975" cy="5416575"/>
          </a:xfrm>
          <a:prstGeom prst="rect">
            <a:avLst/>
          </a:prstGeom>
          <a:ln>
            <a:solidFill>
              <a:srgbClr val="008E40"/>
            </a:solidFill>
          </a:ln>
        </p:spPr>
      </p:pic>
      <p:sp>
        <p:nvSpPr>
          <p:cNvPr id="6147" name="AutoShape 3" descr="07CD1E3675BD4affA6CA63955D31575C# #AutoShape 3"/>
          <p:cNvSpPr>
            <a:spLocks noChangeArrowheads="1"/>
          </p:cNvSpPr>
          <p:nvPr/>
        </p:nvSpPr>
        <p:spPr bwMode="auto">
          <a:xfrm>
            <a:off x="809625" y="1571625"/>
            <a:ext cx="7524750" cy="2347913"/>
          </a:xfrm>
          <a:prstGeom prst="rect">
            <a:avLst/>
          </a:prstGeom>
          <a:solidFill>
            <a:srgbClr val="595959">
              <a:alpha val="78038"/>
            </a:srgbClr>
          </a:solidFill>
          <a:ln w="127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6148" name="AutoShape 3" descr="D8FCD644EF414d608FD23FABDBB2453F# #AutoShape 3"/>
          <p:cNvSpPr>
            <a:spLocks noChangeArrowheads="1"/>
          </p:cNvSpPr>
          <p:nvPr/>
        </p:nvSpPr>
        <p:spPr bwMode="auto">
          <a:xfrm>
            <a:off x="914400" y="1428750"/>
            <a:ext cx="7315200" cy="2378075"/>
          </a:xfrm>
          <a:prstGeom prst="rect">
            <a:avLst/>
          </a:prstGeom>
          <a:solidFill>
            <a:srgbClr val="007E00">
              <a:alpha val="79999"/>
            </a:srgbClr>
          </a:solidFill>
          <a:ln w="12700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ru-RU" altLang="zh-CN" sz="3500" dirty="0" smtClean="0">
                <a:solidFill>
                  <a:schemeClr val="bg1"/>
                </a:solidFill>
                <a:ea typeface="微软雅黑" pitchFamily="2" charset="-122"/>
              </a:rPr>
              <a:t>Промышленность </a:t>
            </a:r>
          </a:p>
          <a:p>
            <a:pPr algn="ctr" eaLnBrk="0" hangingPunct="0"/>
            <a:r>
              <a:rPr lang="ru-RU" altLang="zh-CN" sz="3500" dirty="0" smtClean="0">
                <a:solidFill>
                  <a:schemeClr val="bg1"/>
                </a:solidFill>
                <a:ea typeface="微软雅黑" pitchFamily="2" charset="-122"/>
              </a:rPr>
              <a:t>и </a:t>
            </a:r>
            <a:r>
              <a:rPr lang="ru-RU" altLang="zh-CN" sz="3500" dirty="0" smtClean="0">
                <a:solidFill>
                  <a:schemeClr val="bg1"/>
                </a:solidFill>
                <a:ea typeface="微软雅黑" pitchFamily="2" charset="-122"/>
              </a:rPr>
              <a:t>сельское хозяйство</a:t>
            </a:r>
            <a:endParaRPr lang="zh-CN" altLang="en-US" sz="3500" dirty="0">
              <a:solidFill>
                <a:schemeClr val="bg1"/>
              </a:solidFill>
              <a:ea typeface="微软雅黑" pitchFamily="2" charset="-122"/>
            </a:endParaRPr>
          </a:p>
        </p:txBody>
      </p:sp>
      <p:sp>
        <p:nvSpPr>
          <p:cNvPr id="6149" name="Rectangle 13" descr="FD1DDF730CE4456e89755B07FE1653D0# #Rectangle 13"/>
          <p:cNvSpPr>
            <a:spLocks noChangeArrowheads="1"/>
          </p:cNvSpPr>
          <p:nvPr/>
        </p:nvSpPr>
        <p:spPr bwMode="auto">
          <a:xfrm>
            <a:off x="1081088" y="1787525"/>
            <a:ext cx="6981825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zh-CN" altLang="en-US" sz="1600">
              <a:solidFill>
                <a:schemeClr val="bg1"/>
              </a:solidFill>
              <a:latin typeface="微软雅黑" pitchFamily="2" charset="-122"/>
              <a:ea typeface="微软雅黑" pitchFamily="2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9511" y="5166714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accent4">
                    <a:lumMod val="75000"/>
                    <a:lumOff val="25000"/>
                  </a:schemeClr>
                </a:solidFill>
              </a:rPr>
              <a:t>42</a:t>
            </a:r>
            <a:endParaRPr lang="ru-RU" b="1" dirty="0">
              <a:solidFill>
                <a:schemeClr val="accent4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6462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10513"/>
            <a:ext cx="9143999" cy="5704487"/>
          </a:xfrm>
          <a:prstGeom prst="rect">
            <a:avLst/>
          </a:prstGeom>
          <a:ln>
            <a:solidFill>
              <a:srgbClr val="008E40"/>
            </a:solidFill>
          </a:ln>
        </p:spPr>
      </p:pic>
      <p:pic>
        <p:nvPicPr>
          <p:cNvPr id="61" name="Picture 2" descr="C045BBCE2F774cb4A50AA1CE30F406F3# #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 r="93159"/>
          <a:stretch>
            <a:fillRect/>
          </a:stretch>
        </p:blipFill>
        <p:spPr bwMode="auto">
          <a:xfrm>
            <a:off x="190143" y="121834"/>
            <a:ext cx="8784975" cy="719442"/>
          </a:xfrm>
          <a:prstGeom prst="rect">
            <a:avLst/>
          </a:prstGeom>
          <a:noFill/>
          <a:ln w="19050">
            <a:solidFill>
              <a:schemeClr val="accent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0" name="Заголовок 2"/>
          <p:cNvSpPr txBox="1">
            <a:spLocks/>
          </p:cNvSpPr>
          <p:nvPr/>
        </p:nvSpPr>
        <p:spPr>
          <a:xfrm>
            <a:off x="214853" y="218552"/>
            <a:ext cx="8774343" cy="631955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r>
              <a:rPr lang="ru-RU" sz="2400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</a:t>
            </a:r>
            <a:r>
              <a:rPr lang="ru-RU" sz="2400" b="1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области </a:t>
            </a:r>
            <a:r>
              <a:rPr lang="ru-RU" sz="2400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промышленности </a:t>
            </a:r>
            <a:r>
              <a:rPr lang="ru-RU" sz="2400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сельского хозяйства</a:t>
            </a:r>
            <a:endParaRPr lang="ru-RU" sz="2400" b="1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5327206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accent4">
                    <a:lumMod val="75000"/>
                    <a:lumOff val="25000"/>
                  </a:schemeClr>
                </a:solidFill>
              </a:rPr>
              <a:t>43</a:t>
            </a:r>
            <a:endParaRPr lang="ru-RU" b="1" dirty="0">
              <a:solidFill>
                <a:schemeClr val="accent4">
                  <a:lumMod val="75000"/>
                  <a:lumOff val="25000"/>
                </a:schemeClr>
              </a:solidFill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0097869"/>
              </p:ext>
            </p:extLst>
          </p:nvPr>
        </p:nvGraphicFramePr>
        <p:xfrm>
          <a:off x="472991" y="985293"/>
          <a:ext cx="8496809" cy="4181951"/>
        </p:xfrm>
        <a:graphic>
          <a:graphicData uri="http://schemas.openxmlformats.org/drawingml/2006/table">
            <a:tbl>
              <a:tblPr firstRow="1" firstCol="1" bandRow="1">
                <a:tableStyleId>{5A111915-BE36-4E01-A7E5-04B1672EAD32}</a:tableStyleId>
              </a:tblPr>
              <a:tblGrid>
                <a:gridCol w="3159883">
                  <a:extLst>
                    <a:ext uri="{9D8B030D-6E8A-4147-A177-3AD203B41FA5}">
                      <a16:colId xmlns:a16="http://schemas.microsoft.com/office/drawing/2014/main" xmlns="" val="2833228594"/>
                    </a:ext>
                  </a:extLst>
                </a:gridCol>
                <a:gridCol w="5336926"/>
              </a:tblGrid>
              <a:tr h="42032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Местоположение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9E1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</a:t>
                      </a: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объекта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9E1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507786542"/>
                  </a:ext>
                </a:extLst>
              </a:tr>
              <a:tr h="375511">
                <a:tc rowSpan="8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i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Красноярское городское поселение</a:t>
                      </a:r>
                      <a:endParaRPr lang="ru-RU" sz="1800" i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Производственно-логистический центр 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2601034533"/>
                  </a:ext>
                </a:extLst>
              </a:tr>
              <a:tr h="375511">
                <a:tc vMerge="1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 i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Завод по глубокой переработке яйца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12824">
                <a:tc vMerge="1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 i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Фабрика мороженного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98544">
                <a:tc vMerge="1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 i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Многофункциональный центр по переработке овощей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63266">
                <a:tc vMerge="1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 i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Тепличный комплекс для выращивания овощей закрытого грунта и зеленых культур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95871">
                <a:tc vMerge="1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 i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Производство пластиковых поддонов (паллет)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01017">
                <a:tc vMerge="1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 i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Производство мягких контейнеров (</a:t>
                      </a: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big-bag)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39078">
                <a:tc vMerge="1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 i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Предприятие по разведению мух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26607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10513"/>
            <a:ext cx="9143999" cy="5704487"/>
          </a:xfrm>
          <a:prstGeom prst="rect">
            <a:avLst/>
          </a:prstGeom>
          <a:ln>
            <a:solidFill>
              <a:srgbClr val="008E40"/>
            </a:solidFill>
          </a:ln>
        </p:spPr>
      </p:pic>
      <p:pic>
        <p:nvPicPr>
          <p:cNvPr id="61" name="Picture 2" descr="C045BBCE2F774cb4A50AA1CE30F406F3# #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 r="93159"/>
          <a:stretch>
            <a:fillRect/>
          </a:stretch>
        </p:blipFill>
        <p:spPr bwMode="auto">
          <a:xfrm>
            <a:off x="190143" y="121834"/>
            <a:ext cx="8784975" cy="719442"/>
          </a:xfrm>
          <a:prstGeom prst="rect">
            <a:avLst/>
          </a:prstGeom>
          <a:noFill/>
          <a:ln w="19050">
            <a:solidFill>
              <a:schemeClr val="accent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0" name="Заголовок 2"/>
          <p:cNvSpPr txBox="1">
            <a:spLocks/>
          </p:cNvSpPr>
          <p:nvPr/>
        </p:nvSpPr>
        <p:spPr>
          <a:xfrm>
            <a:off x="214853" y="218552"/>
            <a:ext cx="8774343" cy="631955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r>
              <a:rPr lang="ru-RU" sz="2400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</a:t>
            </a:r>
            <a:r>
              <a:rPr lang="ru-RU" sz="2400" b="1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области </a:t>
            </a:r>
            <a:r>
              <a:rPr lang="ru-RU" sz="2400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сельского хозяйства </a:t>
            </a:r>
            <a:endParaRPr lang="ru-RU" sz="2400" b="1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5327206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chemeClr val="accent4">
                    <a:lumMod val="75000"/>
                    <a:lumOff val="25000"/>
                  </a:schemeClr>
                </a:solidFill>
              </a:rPr>
              <a:t>4</a:t>
            </a:r>
            <a:r>
              <a:rPr lang="ru-RU" b="1" dirty="0" smtClean="0">
                <a:solidFill>
                  <a:schemeClr val="accent4">
                    <a:lumMod val="75000"/>
                    <a:lumOff val="25000"/>
                  </a:schemeClr>
                </a:solidFill>
              </a:rPr>
              <a:t>4</a:t>
            </a:r>
            <a:endParaRPr lang="ru-RU" b="1" dirty="0">
              <a:solidFill>
                <a:schemeClr val="accent4">
                  <a:lumMod val="75000"/>
                  <a:lumOff val="25000"/>
                </a:schemeClr>
              </a:solidFill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2997926"/>
              </p:ext>
            </p:extLst>
          </p:nvPr>
        </p:nvGraphicFramePr>
        <p:xfrm>
          <a:off x="472991" y="985291"/>
          <a:ext cx="8419489" cy="4341914"/>
        </p:xfrm>
        <a:graphic>
          <a:graphicData uri="http://schemas.openxmlformats.org/drawingml/2006/table">
            <a:tbl>
              <a:tblPr firstRow="1" firstCol="1" bandRow="1">
                <a:tableStyleId>{5A111915-BE36-4E01-A7E5-04B1672EAD32}</a:tableStyleId>
              </a:tblPr>
              <a:tblGrid>
                <a:gridCol w="3131128">
                  <a:extLst>
                    <a:ext uri="{9D8B030D-6E8A-4147-A177-3AD203B41FA5}">
                      <a16:colId xmlns:a16="http://schemas.microsoft.com/office/drawing/2014/main" xmlns="" val="2833228594"/>
                    </a:ext>
                  </a:extLst>
                </a:gridCol>
                <a:gridCol w="5288361"/>
              </a:tblGrid>
              <a:tr h="44647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Местоположение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9E1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</a:t>
                      </a: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объекта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9E1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507786542"/>
                  </a:ext>
                </a:extLst>
              </a:tr>
              <a:tr h="874144"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i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Любино-</a:t>
                      </a:r>
                      <a:r>
                        <a:rPr lang="ru-RU" sz="1800" i="0" dirty="0" err="1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Малоросское</a:t>
                      </a:r>
                      <a:r>
                        <a:rPr lang="ru-RU" sz="1800" i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сельское поселение</a:t>
                      </a:r>
                      <a:endParaRPr lang="ru-RU" sz="1800" i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ООО «</a:t>
                      </a:r>
                      <a:r>
                        <a:rPr lang="ru-RU" sz="1800" dirty="0" err="1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Ястро-Лакт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» Строительство животноводческого комплекса молочного направления на 1600 голов коров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2601034533"/>
                  </a:ext>
                </a:extLst>
              </a:tr>
              <a:tr h="398866">
                <a:tc vMerge="1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 i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Тепличный комплекс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87414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i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Казанское сельское поселение</a:t>
                      </a:r>
                      <a:endParaRPr lang="ru-RU" sz="1800" i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ООО «Сибирская земля» Строительство животноводческого комплекса молочного направления на 800 голов коров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8276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i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Тавричанское сельское поселение</a:t>
                      </a:r>
                      <a:endParaRPr lang="ru-RU" sz="1800" i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ИП </a:t>
                      </a:r>
                      <a:r>
                        <a:rPr lang="ru-RU" sz="1800" dirty="0" err="1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Трусенко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Т.П. Реконструкция помещения для содержания молодняка КРС мясного направления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8276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i="0" dirty="0" err="1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Большаковское</a:t>
                      </a:r>
                      <a:r>
                        <a:rPr lang="ru-RU" sz="1800" i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i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сельское поселение</a:t>
                      </a:r>
                      <a:endParaRPr lang="ru-RU" sz="1800" i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Предприятие по рыбоводству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8276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i="0" dirty="0" err="1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Протопоповское</a:t>
                      </a:r>
                      <a:r>
                        <a:rPr lang="ru-RU" sz="1800" i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i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сельское поселение</a:t>
                      </a:r>
                      <a:endParaRPr lang="ru-RU" sz="1800" i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Тепличный комплекс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61407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272" y="121196"/>
            <a:ext cx="8770216" cy="5472608"/>
          </a:xfrm>
          <a:prstGeom prst="rect">
            <a:avLst/>
          </a:prstGeom>
          <a:ln>
            <a:solidFill>
              <a:srgbClr val="008E40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217354" y="5213661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accent4">
                    <a:lumMod val="75000"/>
                    <a:lumOff val="25000"/>
                  </a:schemeClr>
                </a:solidFill>
              </a:rPr>
              <a:t>45</a:t>
            </a:r>
            <a:endParaRPr lang="ru-RU" b="1" dirty="0">
              <a:solidFill>
                <a:schemeClr val="accent4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259632" y="481236"/>
            <a:ext cx="6912768" cy="41703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Строительство ферм КРС предусмотрено на территории:</a:t>
            </a:r>
          </a:p>
          <a:p>
            <a:pPr algn="ctr"/>
            <a:endParaRPr lang="ru-RU" sz="2000" b="1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</a:rPr>
              <a:t>Александровского сельского поселения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500" dirty="0" smtClean="0">
              <a:latin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err="1" smtClean="0">
                <a:latin typeface="Times New Roman" panose="02020603050405020304" pitchFamily="18" charset="0"/>
              </a:rPr>
              <a:t>Боголюбовского</a:t>
            </a:r>
            <a:r>
              <a:rPr lang="ru-RU" sz="2000" dirty="0" smtClean="0">
                <a:latin typeface="Times New Roman" panose="02020603050405020304" pitchFamily="18" charset="0"/>
              </a:rPr>
              <a:t> сельского поселения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500" dirty="0" smtClean="0">
              <a:latin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err="1" smtClean="0">
                <a:latin typeface="Times New Roman" panose="02020603050405020304" pitchFamily="18" charset="0"/>
              </a:rPr>
              <a:t>Большаковского</a:t>
            </a:r>
            <a:r>
              <a:rPr lang="ru-RU" sz="2000" dirty="0" smtClean="0">
                <a:latin typeface="Times New Roman" panose="02020603050405020304" pitchFamily="18" charset="0"/>
              </a:rPr>
              <a:t> сельского поселения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500" dirty="0" smtClean="0">
              <a:latin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err="1" smtClean="0">
                <a:latin typeface="Times New Roman" panose="02020603050405020304" pitchFamily="18" charset="0"/>
              </a:rPr>
              <a:t>Замелетеновского</a:t>
            </a:r>
            <a:r>
              <a:rPr lang="ru-RU" sz="2000" dirty="0" smtClean="0">
                <a:latin typeface="Times New Roman" panose="02020603050405020304" pitchFamily="18" charset="0"/>
              </a:rPr>
              <a:t> сельского поселения;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500" dirty="0" smtClean="0">
              <a:latin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err="1" smtClean="0">
                <a:latin typeface="Times New Roman" panose="02020603050405020304" pitchFamily="18" charset="0"/>
              </a:rPr>
              <a:t>Протопоповского</a:t>
            </a:r>
            <a:r>
              <a:rPr lang="ru-RU" sz="2000" dirty="0" smtClean="0">
                <a:latin typeface="Times New Roman" panose="02020603050405020304" pitchFamily="18" charset="0"/>
              </a:rPr>
              <a:t> сельского поселения;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500" dirty="0" smtClean="0">
              <a:latin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</a:rPr>
              <a:t>Центрально-Любинского сельского поселения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500" dirty="0" smtClean="0">
              <a:latin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</a:rPr>
              <a:t>Северо-Любинского сельского поселения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500" dirty="0" smtClean="0">
              <a:latin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err="1" smtClean="0">
                <a:latin typeface="Times New Roman" panose="02020603050405020304" pitchFamily="18" charset="0"/>
              </a:rPr>
              <a:t>Новокиевского</a:t>
            </a:r>
            <a:r>
              <a:rPr lang="ru-RU" sz="2000" dirty="0" smtClean="0">
                <a:latin typeface="Times New Roman" panose="02020603050405020304" pitchFamily="18" charset="0"/>
              </a:rPr>
              <a:t> сельского поселения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500" dirty="0" smtClean="0">
              <a:latin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</a:rPr>
              <a:t>Южно-Любинского сельского поселения 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297306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Picture 2" descr="C045BBCE2F774cb4A50AA1CE30F406F3# #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 r="93159"/>
          <a:stretch>
            <a:fillRect/>
          </a:stretch>
        </p:blipFill>
        <p:spPr bwMode="auto">
          <a:xfrm>
            <a:off x="190143" y="121834"/>
            <a:ext cx="8784975" cy="647434"/>
          </a:xfrm>
          <a:prstGeom prst="rect">
            <a:avLst/>
          </a:prstGeom>
          <a:noFill/>
          <a:ln w="19050">
            <a:solidFill>
              <a:schemeClr val="accent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0" name="Заголовок 2"/>
          <p:cNvSpPr txBox="1">
            <a:spLocks/>
          </p:cNvSpPr>
          <p:nvPr/>
        </p:nvSpPr>
        <p:spPr>
          <a:xfrm>
            <a:off x="57084" y="172438"/>
            <a:ext cx="8774343" cy="625252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r>
              <a:rPr lang="ru-RU" sz="24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ТУРИЗМ</a:t>
            </a:r>
            <a:endParaRPr lang="ru-RU" sz="2400" b="1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79511" y="5168438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accent4">
                    <a:lumMod val="75000"/>
                    <a:lumOff val="25000"/>
                  </a:schemeClr>
                </a:solidFill>
              </a:rPr>
              <a:t>46</a:t>
            </a:r>
            <a:endParaRPr lang="ru-RU" b="1" dirty="0">
              <a:solidFill>
                <a:schemeClr val="accent4">
                  <a:lumMod val="75000"/>
                  <a:lumOff val="25000"/>
                </a:schemeClr>
              </a:solidFill>
            </a:endParaRPr>
          </a:p>
        </p:txBody>
      </p:sp>
      <p:graphicFrame>
        <p:nvGraphicFramePr>
          <p:cNvPr id="47" name="Таблица 4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5636450"/>
              </p:ext>
            </p:extLst>
          </p:nvPr>
        </p:nvGraphicFramePr>
        <p:xfrm>
          <a:off x="492417" y="1561356"/>
          <a:ext cx="8112032" cy="2461260"/>
        </p:xfrm>
        <a:graphic>
          <a:graphicData uri="http://schemas.openxmlformats.org/drawingml/2006/table">
            <a:tbl>
              <a:tblPr firstRow="1" firstCol="1" bandRow="1">
                <a:tableStyleId>{5A111915-BE36-4E01-A7E5-04B1672EAD32}</a:tableStyleId>
              </a:tblPr>
              <a:tblGrid>
                <a:gridCol w="791817">
                  <a:extLst>
                    <a:ext uri="{9D8B030D-6E8A-4147-A177-3AD203B41FA5}">
                      <a16:colId xmlns:a16="http://schemas.microsoft.com/office/drawing/2014/main" xmlns="" val="1829960804"/>
                    </a:ext>
                  </a:extLst>
                </a:gridCol>
                <a:gridCol w="3791369">
                  <a:extLst>
                    <a:ext uri="{9D8B030D-6E8A-4147-A177-3AD203B41FA5}">
                      <a16:colId xmlns:a16="http://schemas.microsoft.com/office/drawing/2014/main" xmlns="" val="2833228594"/>
                    </a:ext>
                  </a:extLst>
                </a:gridCol>
                <a:gridCol w="3528846">
                  <a:extLst>
                    <a:ext uri="{9D8B030D-6E8A-4147-A177-3AD203B41FA5}">
                      <a16:colId xmlns:a16="http://schemas.microsoft.com/office/drawing/2014/main" xmlns="" val="1977542688"/>
                    </a:ext>
                  </a:extLst>
                </a:gridCol>
              </a:tblGrid>
              <a:tr h="86762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9E1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Местоположение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9E1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объекта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9E1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507786542"/>
                  </a:ext>
                </a:extLst>
              </a:tr>
              <a:tr h="93257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i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Красноярское 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i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городское поселение, 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 err="1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р.п</a:t>
                      </a:r>
                      <a:r>
                        <a:rPr lang="ru-RU" sz="1800" i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Красный Яр</a:t>
                      </a:r>
                      <a:endParaRPr lang="ru-RU" sz="1800" i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Создание зоны отдыха (сервиса для яхт и снегоходов, центра </a:t>
                      </a:r>
                      <a:r>
                        <a:rPr lang="ru-RU" sz="1800" dirty="0" err="1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вейкбординга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рыбацкой деревни)</a:t>
                      </a:r>
                      <a:endParaRPr lang="ru-RU" sz="18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2601034533"/>
                  </a:ext>
                </a:extLst>
              </a:tr>
              <a:tr h="66106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i="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Новоархангельское</a:t>
                      </a:r>
                      <a:r>
                        <a:rPr lang="ru-RU" sz="1800" i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i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сельское поселение</a:t>
                      </a:r>
                      <a:endParaRPr lang="ru-RU" sz="1800" i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База отдыха с элементами </a:t>
                      </a:r>
                      <a:r>
                        <a:rPr lang="ru-RU" sz="1800" dirty="0" err="1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агротуризма</a:t>
                      </a:r>
                      <a:endParaRPr lang="ru-RU" sz="18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2000356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31052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Picture 2" descr="C045BBCE2F774cb4A50AA1CE30F406F3# #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 r="93159"/>
          <a:stretch>
            <a:fillRect/>
          </a:stretch>
        </p:blipFill>
        <p:spPr bwMode="auto">
          <a:xfrm>
            <a:off x="190143" y="121834"/>
            <a:ext cx="8784975" cy="719442"/>
          </a:xfrm>
          <a:prstGeom prst="rect">
            <a:avLst/>
          </a:prstGeom>
          <a:noFill/>
          <a:ln w="19050">
            <a:solidFill>
              <a:schemeClr val="accent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0" name="Заголовок 2"/>
          <p:cNvSpPr txBox="1">
            <a:spLocks/>
          </p:cNvSpPr>
          <p:nvPr/>
        </p:nvSpPr>
        <p:spPr>
          <a:xfrm>
            <a:off x="200775" y="27217"/>
            <a:ext cx="8774343" cy="625252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r>
              <a:rPr lang="ru-RU" sz="2400" b="1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системы </a:t>
            </a:r>
            <a:r>
              <a:rPr lang="ru-RU" sz="24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здравоохранения</a:t>
            </a:r>
            <a:endParaRPr lang="ru-RU" sz="2400" b="1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4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региональном </a:t>
            </a:r>
            <a:r>
              <a:rPr lang="ru-RU" sz="2400" b="1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уровне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179511" y="516843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chemeClr val="accent4">
                    <a:lumMod val="75000"/>
                    <a:lumOff val="25000"/>
                  </a:schemeClr>
                </a:solidFill>
              </a:rPr>
              <a:t>5</a:t>
            </a:r>
            <a:endParaRPr lang="ru-RU" b="1" dirty="0">
              <a:solidFill>
                <a:schemeClr val="accent4">
                  <a:lumMod val="75000"/>
                  <a:lumOff val="25000"/>
                </a:schemeClr>
              </a:solidFill>
            </a:endParaRPr>
          </a:p>
        </p:txBody>
      </p:sp>
      <p:graphicFrame>
        <p:nvGraphicFramePr>
          <p:cNvPr id="47" name="Таблица 4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8419470"/>
              </p:ext>
            </p:extLst>
          </p:nvPr>
        </p:nvGraphicFramePr>
        <p:xfrm>
          <a:off x="445640" y="1285917"/>
          <a:ext cx="8280920" cy="2420848"/>
        </p:xfrm>
        <a:graphic>
          <a:graphicData uri="http://schemas.openxmlformats.org/drawingml/2006/table">
            <a:tbl>
              <a:tblPr firstRow="1" firstCol="1" bandRow="1">
                <a:tableStyleId>{5A111915-BE36-4E01-A7E5-04B1672EAD32}</a:tableStyleId>
              </a:tblPr>
              <a:tblGrid>
                <a:gridCol w="749392">
                  <a:extLst>
                    <a:ext uri="{9D8B030D-6E8A-4147-A177-3AD203B41FA5}">
                      <a16:colId xmlns:a16="http://schemas.microsoft.com/office/drawing/2014/main" xmlns="" val="1829960804"/>
                    </a:ext>
                  </a:extLst>
                </a:gridCol>
                <a:gridCol w="4003136">
                  <a:extLst>
                    <a:ext uri="{9D8B030D-6E8A-4147-A177-3AD203B41FA5}">
                      <a16:colId xmlns:a16="http://schemas.microsoft.com/office/drawing/2014/main" xmlns="" val="2833228594"/>
                    </a:ext>
                  </a:extLst>
                </a:gridCol>
                <a:gridCol w="3528392"/>
              </a:tblGrid>
              <a:tr h="72008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9E1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Местоположение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9E1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мероприятия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9E1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507786542"/>
                  </a:ext>
                </a:extLst>
              </a:tr>
              <a:tr h="57606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Алексеевское сельское поселение, 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с. Алексеевка</a:t>
                      </a:r>
                      <a:endParaRPr lang="ru-RU" sz="1800" i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Врачебная амбулатория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2601034533"/>
                  </a:ext>
                </a:extLst>
              </a:tr>
              <a:tr h="57606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Боголюбовское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сельское поселение, 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с. </a:t>
                      </a:r>
                      <a:r>
                        <a:rPr lang="ru-RU" sz="1800" i="1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Боголюбовка</a:t>
                      </a:r>
                      <a:endParaRPr lang="ru-RU" sz="1800" i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Фельдшерско-акушерский пункт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200035649"/>
                  </a:ext>
                </a:extLst>
              </a:tr>
              <a:tr h="39094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</a:t>
                      </a:r>
                      <a:endParaRPr lang="ru-RU" sz="1800" b="1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Увало-Ядринское</a:t>
                      </a:r>
                      <a:r>
                        <a:rPr lang="ru-RU" sz="18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сельское поселение,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i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с. </a:t>
                      </a:r>
                      <a:r>
                        <a:rPr lang="ru-RU" sz="1800" i="1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Увало-Ядрино</a:t>
                      </a:r>
                      <a:endParaRPr lang="ru-RU" sz="1800" i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Фельдшерско-акушерский пункт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2016387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21812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Picture 2" descr="C045BBCE2F774cb4A50AA1CE30F406F3# #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 r="93159"/>
          <a:stretch>
            <a:fillRect/>
          </a:stretch>
        </p:blipFill>
        <p:spPr bwMode="auto">
          <a:xfrm>
            <a:off x="190143" y="121834"/>
            <a:ext cx="8784975" cy="719442"/>
          </a:xfrm>
          <a:prstGeom prst="rect">
            <a:avLst/>
          </a:prstGeom>
          <a:noFill/>
          <a:ln w="19050">
            <a:solidFill>
              <a:schemeClr val="accent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0" name="Заголовок 2"/>
          <p:cNvSpPr txBox="1">
            <a:spLocks/>
          </p:cNvSpPr>
          <p:nvPr/>
        </p:nvSpPr>
        <p:spPr>
          <a:xfrm>
            <a:off x="200775" y="216024"/>
            <a:ext cx="8774343" cy="625252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r>
              <a:rPr lang="ru-RU" sz="2400" b="1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первичных мер пожарной безопасности</a:t>
            </a:r>
            <a:endParaRPr lang="ru-RU" sz="2400" b="1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79511" y="516843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chemeClr val="accent4">
                    <a:lumMod val="75000"/>
                    <a:lumOff val="25000"/>
                  </a:schemeClr>
                </a:solidFill>
              </a:rPr>
              <a:t>6</a:t>
            </a:r>
            <a:endParaRPr lang="ru-RU" b="1" dirty="0">
              <a:solidFill>
                <a:schemeClr val="accent4">
                  <a:lumMod val="75000"/>
                  <a:lumOff val="25000"/>
                </a:schemeClr>
              </a:solidFill>
            </a:endParaRPr>
          </a:p>
        </p:txBody>
      </p:sp>
      <p:graphicFrame>
        <p:nvGraphicFramePr>
          <p:cNvPr id="47" name="Таблица 4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5124063"/>
              </p:ext>
            </p:extLst>
          </p:nvPr>
        </p:nvGraphicFramePr>
        <p:xfrm>
          <a:off x="445640" y="1285917"/>
          <a:ext cx="8280920" cy="1643591"/>
        </p:xfrm>
        <a:graphic>
          <a:graphicData uri="http://schemas.openxmlformats.org/drawingml/2006/table">
            <a:tbl>
              <a:tblPr firstRow="1" firstCol="1" bandRow="1">
                <a:tableStyleId>{5A111915-BE36-4E01-A7E5-04B1672EAD32}</a:tableStyleId>
              </a:tblPr>
              <a:tblGrid>
                <a:gridCol w="749392">
                  <a:extLst>
                    <a:ext uri="{9D8B030D-6E8A-4147-A177-3AD203B41FA5}">
                      <a16:colId xmlns:a16="http://schemas.microsoft.com/office/drawing/2014/main" xmlns="" val="1829960804"/>
                    </a:ext>
                  </a:extLst>
                </a:gridCol>
                <a:gridCol w="4003136">
                  <a:extLst>
                    <a:ext uri="{9D8B030D-6E8A-4147-A177-3AD203B41FA5}">
                      <a16:colId xmlns:a16="http://schemas.microsoft.com/office/drawing/2014/main" xmlns="" val="2833228594"/>
                    </a:ext>
                  </a:extLst>
                </a:gridCol>
                <a:gridCol w="3528392"/>
              </a:tblGrid>
              <a:tr h="72008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9E1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Местоположение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9E1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мероприятия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9E1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507786542"/>
                  </a:ext>
                </a:extLst>
              </a:tr>
              <a:tr h="92351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Большаковское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сельское поселение, 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п. </a:t>
                      </a:r>
                      <a:r>
                        <a:rPr lang="ru-RU" sz="1800" i="1" dirty="0" err="1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Большаковка</a:t>
                      </a:r>
                      <a:endParaRPr lang="ru-RU" sz="1800" i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Строительство пожарного поста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26010345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64083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Picture 2" descr="C045BBCE2F774cb4A50AA1CE30F406F3# #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 r="93159"/>
          <a:stretch>
            <a:fillRect/>
          </a:stretch>
        </p:blipFill>
        <p:spPr bwMode="auto">
          <a:xfrm>
            <a:off x="190143" y="121834"/>
            <a:ext cx="8784975" cy="719442"/>
          </a:xfrm>
          <a:prstGeom prst="rect">
            <a:avLst/>
          </a:prstGeom>
          <a:noFill/>
          <a:ln w="19050">
            <a:solidFill>
              <a:schemeClr val="accent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0" name="Заголовок 2"/>
          <p:cNvSpPr txBox="1">
            <a:spLocks/>
          </p:cNvSpPr>
          <p:nvPr/>
        </p:nvSpPr>
        <p:spPr>
          <a:xfrm>
            <a:off x="200775" y="27217"/>
            <a:ext cx="8774343" cy="625252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r>
              <a:rPr lang="ru-RU" sz="2400" b="1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условий для предоставления населению государственных и муниципальных услуг</a:t>
            </a:r>
            <a:endParaRPr lang="ru-RU" sz="2400" b="1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79511" y="516843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chemeClr val="accent4">
                    <a:lumMod val="75000"/>
                    <a:lumOff val="25000"/>
                  </a:schemeClr>
                </a:solidFill>
              </a:rPr>
              <a:t>7</a:t>
            </a:r>
            <a:endParaRPr lang="ru-RU" b="1" dirty="0">
              <a:solidFill>
                <a:schemeClr val="accent4">
                  <a:lumMod val="75000"/>
                  <a:lumOff val="25000"/>
                </a:schemeClr>
              </a:solidFill>
            </a:endParaRPr>
          </a:p>
        </p:txBody>
      </p:sp>
      <p:graphicFrame>
        <p:nvGraphicFramePr>
          <p:cNvPr id="47" name="Таблица 4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8397275"/>
              </p:ext>
            </p:extLst>
          </p:nvPr>
        </p:nvGraphicFramePr>
        <p:xfrm>
          <a:off x="445640" y="1285917"/>
          <a:ext cx="8280920" cy="2640320"/>
        </p:xfrm>
        <a:graphic>
          <a:graphicData uri="http://schemas.openxmlformats.org/drawingml/2006/table">
            <a:tbl>
              <a:tblPr firstRow="1" firstCol="1" bandRow="1">
                <a:tableStyleId>{5A111915-BE36-4E01-A7E5-04B1672EAD32}</a:tableStyleId>
              </a:tblPr>
              <a:tblGrid>
                <a:gridCol w="749392">
                  <a:extLst>
                    <a:ext uri="{9D8B030D-6E8A-4147-A177-3AD203B41FA5}">
                      <a16:colId xmlns:a16="http://schemas.microsoft.com/office/drawing/2014/main" xmlns="" val="1829960804"/>
                    </a:ext>
                  </a:extLst>
                </a:gridCol>
                <a:gridCol w="4003136">
                  <a:extLst>
                    <a:ext uri="{9D8B030D-6E8A-4147-A177-3AD203B41FA5}">
                      <a16:colId xmlns:a16="http://schemas.microsoft.com/office/drawing/2014/main" xmlns="" val="2833228594"/>
                    </a:ext>
                  </a:extLst>
                </a:gridCol>
                <a:gridCol w="3528392"/>
              </a:tblGrid>
              <a:tr h="72008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9E1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Местоположение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9E1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мероприятия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9E1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507786542"/>
                  </a:ext>
                </a:extLst>
              </a:tr>
              <a:tr h="57606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Любинское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городское поселение, 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 err="1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р.п</a:t>
                      </a:r>
                      <a:r>
                        <a:rPr lang="ru-RU" sz="1800" i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ru-RU" sz="1800" i="1" dirty="0" err="1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Любинский</a:t>
                      </a:r>
                      <a:endParaRPr lang="ru-RU" sz="1800" i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Строительство филиала БУ Омской области «Многофункциональный центр предоставления государственных и муниципальных услуг </a:t>
                      </a:r>
                      <a:r>
                        <a:rPr lang="ru-RU" sz="1800" dirty="0" err="1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Москаленского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района Омской области»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26010345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05676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Picture 2" descr="C045BBCE2F774cb4A50AA1CE30F406F3# #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 r="93159"/>
          <a:stretch>
            <a:fillRect/>
          </a:stretch>
        </p:blipFill>
        <p:spPr bwMode="auto">
          <a:xfrm>
            <a:off x="190143" y="121834"/>
            <a:ext cx="8784975" cy="719442"/>
          </a:xfrm>
          <a:prstGeom prst="rect">
            <a:avLst/>
          </a:prstGeom>
          <a:noFill/>
          <a:ln w="19050">
            <a:solidFill>
              <a:schemeClr val="accent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0" name="Заголовок 2"/>
          <p:cNvSpPr txBox="1">
            <a:spLocks/>
          </p:cNvSpPr>
          <p:nvPr/>
        </p:nvSpPr>
        <p:spPr>
          <a:xfrm>
            <a:off x="190143" y="0"/>
            <a:ext cx="8774343" cy="1512168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r>
              <a:rPr lang="ru-RU" sz="24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системы образования</a:t>
            </a:r>
          </a:p>
          <a:p>
            <a:r>
              <a:rPr lang="ru-RU" sz="24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 муниципальном уровне</a:t>
            </a:r>
            <a:endParaRPr lang="ru-RU" sz="2400" b="1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xmlns="" id="{21527761-1E26-49D9-80E9-FE3FD9A200CA}"/>
              </a:ext>
            </a:extLst>
          </p:cNvPr>
          <p:cNvSpPr/>
          <p:nvPr/>
        </p:nvSpPr>
        <p:spPr>
          <a:xfrm>
            <a:off x="1691681" y="1636519"/>
            <a:ext cx="1800200" cy="1499419"/>
          </a:xfrm>
          <a:prstGeom prst="rect">
            <a:avLst/>
          </a:prstGeom>
          <a:ln>
            <a:noFill/>
          </a:ln>
          <a:effectLst>
            <a:outerShdw blurRad="2413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1"/>
              </a:solidFill>
            </a:endParaRP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xmlns="" id="{5393D29C-A43B-4407-9A31-6A635E50E0F0}"/>
              </a:ext>
            </a:extLst>
          </p:cNvPr>
          <p:cNvSpPr/>
          <p:nvPr/>
        </p:nvSpPr>
        <p:spPr>
          <a:xfrm>
            <a:off x="3491880" y="1634002"/>
            <a:ext cx="1940152" cy="149941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2413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xmlns="" id="{01F051DE-3AE7-4E89-BE6E-08ADD6D500F6}"/>
              </a:ext>
            </a:extLst>
          </p:cNvPr>
          <p:cNvSpPr/>
          <p:nvPr/>
        </p:nvSpPr>
        <p:spPr>
          <a:xfrm>
            <a:off x="5431010" y="1634002"/>
            <a:ext cx="2381350" cy="149941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2413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xmlns="" id="{6C668B25-1C15-45A5-B8A6-9E2168E9FBF8}"/>
              </a:ext>
            </a:extLst>
          </p:cNvPr>
          <p:cNvSpPr/>
          <p:nvPr/>
        </p:nvSpPr>
        <p:spPr>
          <a:xfrm>
            <a:off x="1693940" y="3148099"/>
            <a:ext cx="1797940" cy="63394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413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xmlns="" id="{A92AAD73-EE3A-4E34-AE0F-6E082197EC17}"/>
              </a:ext>
            </a:extLst>
          </p:cNvPr>
          <p:cNvSpPr/>
          <p:nvPr/>
        </p:nvSpPr>
        <p:spPr>
          <a:xfrm>
            <a:off x="3491880" y="3145582"/>
            <a:ext cx="1940152" cy="63394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413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xmlns="" id="{E8475D84-8EC3-4FD4-A4A4-1A33CEBEFA78}"/>
              </a:ext>
            </a:extLst>
          </p:cNvPr>
          <p:cNvSpPr/>
          <p:nvPr/>
        </p:nvSpPr>
        <p:spPr>
          <a:xfrm>
            <a:off x="5431010" y="3145582"/>
            <a:ext cx="2381350" cy="63394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413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xmlns="" id="{EF7995C7-1A67-44E7-9DB9-4CBF8043BEA8}"/>
              </a:ext>
            </a:extLst>
          </p:cNvPr>
          <p:cNvSpPr/>
          <p:nvPr/>
        </p:nvSpPr>
        <p:spPr>
          <a:xfrm>
            <a:off x="1694874" y="3644522"/>
            <a:ext cx="1800199" cy="137517"/>
          </a:xfrm>
          <a:prstGeom prst="rect">
            <a:avLst/>
          </a:prstGeom>
          <a:ln>
            <a:noFill/>
          </a:ln>
          <a:effectLst>
            <a:outerShdw blurRad="2413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xmlns="" id="{0C3AC954-F4FC-42C9-B10F-041C7FAFC0CD}"/>
              </a:ext>
            </a:extLst>
          </p:cNvPr>
          <p:cNvSpPr/>
          <p:nvPr/>
        </p:nvSpPr>
        <p:spPr>
          <a:xfrm>
            <a:off x="3495748" y="3642005"/>
            <a:ext cx="1940152" cy="13751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2413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xmlns="" id="{A906A70D-6971-4559-8A2C-8E8CCBD8167B}"/>
              </a:ext>
            </a:extLst>
          </p:cNvPr>
          <p:cNvSpPr/>
          <p:nvPr/>
        </p:nvSpPr>
        <p:spPr>
          <a:xfrm>
            <a:off x="5434203" y="3642005"/>
            <a:ext cx="2381350" cy="13751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2413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xmlns="" id="{CB009166-6A46-4F6F-A792-8A0908B7B624}"/>
              </a:ext>
            </a:extLst>
          </p:cNvPr>
          <p:cNvSpPr txBox="1"/>
          <p:nvPr/>
        </p:nvSpPr>
        <p:spPr>
          <a:xfrm>
            <a:off x="3719767" y="3205568"/>
            <a:ext cx="14526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tx2"/>
                </a:solidFill>
              </a:rPr>
              <a:t>2 объекта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xmlns="" id="{FF3C0D54-CE86-4136-ABD1-C1E3C691AF19}"/>
              </a:ext>
            </a:extLst>
          </p:cNvPr>
          <p:cNvSpPr txBox="1"/>
          <p:nvPr/>
        </p:nvSpPr>
        <p:spPr>
          <a:xfrm>
            <a:off x="5798910" y="3208391"/>
            <a:ext cx="16524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1"/>
                </a:solidFill>
              </a:rPr>
              <a:t>3 объекта</a:t>
            </a:r>
            <a:endParaRPr lang="ru-RU" b="1" dirty="0">
              <a:solidFill>
                <a:schemeClr val="accent1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xmlns="" id="{693F4B1F-2F92-4ABA-BC17-F72BBE1F1E20}"/>
              </a:ext>
            </a:extLst>
          </p:cNvPr>
          <p:cNvSpPr txBox="1"/>
          <p:nvPr/>
        </p:nvSpPr>
        <p:spPr>
          <a:xfrm>
            <a:off x="1691681" y="2077472"/>
            <a:ext cx="17836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ДЕТСКИЕ САДЫ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xmlns="" id="{693F4B1F-2F92-4ABA-BC17-F72BBE1F1E20}"/>
              </a:ext>
            </a:extLst>
          </p:cNvPr>
          <p:cNvSpPr txBox="1"/>
          <p:nvPr/>
        </p:nvSpPr>
        <p:spPr>
          <a:xfrm>
            <a:off x="3557510" y="2215971"/>
            <a:ext cx="18092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ШКОЛЫ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xmlns="" id="{693F4B1F-2F92-4ABA-BC17-F72BBE1F1E20}"/>
              </a:ext>
            </a:extLst>
          </p:cNvPr>
          <p:cNvSpPr txBox="1"/>
          <p:nvPr/>
        </p:nvSpPr>
        <p:spPr>
          <a:xfrm>
            <a:off x="5432031" y="1979691"/>
            <a:ext cx="244457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ДОПОЛНИТЕЛЬНОЕ ОБРАЗОВАНИЕ ДЕТЕЙ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xmlns="" id="{CB009166-6A46-4F6F-A792-8A0908B7B624}"/>
              </a:ext>
            </a:extLst>
          </p:cNvPr>
          <p:cNvSpPr txBox="1"/>
          <p:nvPr/>
        </p:nvSpPr>
        <p:spPr>
          <a:xfrm>
            <a:off x="1921827" y="3205568"/>
            <a:ext cx="14526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3 объекта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79511" y="516843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accent4">
                    <a:lumMod val="75000"/>
                    <a:lumOff val="25000"/>
                  </a:schemeClr>
                </a:solidFill>
              </a:rPr>
              <a:t>8</a:t>
            </a:r>
            <a:endParaRPr lang="ru-RU" b="1" dirty="0">
              <a:solidFill>
                <a:schemeClr val="accent4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5" name="Прямоугольник 24">
            <a:extLst>
              <a:ext uri="{FF2B5EF4-FFF2-40B4-BE49-F238E27FC236}">
                <a16:creationId xmlns:a16="http://schemas.microsoft.com/office/drawing/2014/main" xmlns="" id="{6C668B25-1C15-45A5-B8A6-9E2168E9FBF8}"/>
              </a:ext>
            </a:extLst>
          </p:cNvPr>
          <p:cNvSpPr/>
          <p:nvPr/>
        </p:nvSpPr>
        <p:spPr>
          <a:xfrm>
            <a:off x="1691681" y="3794192"/>
            <a:ext cx="1800199" cy="63394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413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>
            <a:extLst>
              <a:ext uri="{FF2B5EF4-FFF2-40B4-BE49-F238E27FC236}">
                <a16:creationId xmlns:a16="http://schemas.microsoft.com/office/drawing/2014/main" xmlns="" id="{EF7995C7-1A67-44E7-9DB9-4CBF8043BEA8}"/>
              </a:ext>
            </a:extLst>
          </p:cNvPr>
          <p:cNvSpPr/>
          <p:nvPr/>
        </p:nvSpPr>
        <p:spPr>
          <a:xfrm>
            <a:off x="1694874" y="4290615"/>
            <a:ext cx="1800199" cy="137517"/>
          </a:xfrm>
          <a:prstGeom prst="rect">
            <a:avLst/>
          </a:prstGeom>
          <a:ln>
            <a:noFill/>
          </a:ln>
          <a:effectLst>
            <a:outerShdw blurRad="2413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CB009166-6A46-4F6F-A792-8A0908B7B624}"/>
              </a:ext>
            </a:extLst>
          </p:cNvPr>
          <p:cNvSpPr txBox="1"/>
          <p:nvPr/>
        </p:nvSpPr>
        <p:spPr>
          <a:xfrm>
            <a:off x="1921827" y="3851661"/>
            <a:ext cx="14526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260 мест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xmlns="" id="{A92AAD73-EE3A-4E34-AE0F-6E082197EC17}"/>
              </a:ext>
            </a:extLst>
          </p:cNvPr>
          <p:cNvSpPr/>
          <p:nvPr/>
        </p:nvSpPr>
        <p:spPr>
          <a:xfrm>
            <a:off x="3490858" y="3788748"/>
            <a:ext cx="1940152" cy="63394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413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>
            <a:extLst>
              <a:ext uri="{FF2B5EF4-FFF2-40B4-BE49-F238E27FC236}">
                <a16:creationId xmlns:a16="http://schemas.microsoft.com/office/drawing/2014/main" xmlns="" id="{0C3AC954-F4FC-42C9-B10F-041C7FAFC0CD}"/>
              </a:ext>
            </a:extLst>
          </p:cNvPr>
          <p:cNvSpPr/>
          <p:nvPr/>
        </p:nvSpPr>
        <p:spPr>
          <a:xfrm>
            <a:off x="3494726" y="4285171"/>
            <a:ext cx="1940152" cy="13751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2413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CB009166-6A46-4F6F-A792-8A0908B7B624}"/>
              </a:ext>
            </a:extLst>
          </p:cNvPr>
          <p:cNvSpPr txBox="1"/>
          <p:nvPr/>
        </p:nvSpPr>
        <p:spPr>
          <a:xfrm>
            <a:off x="3718745" y="3848734"/>
            <a:ext cx="14526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tx2"/>
                </a:solidFill>
              </a:rPr>
              <a:t>650 мест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35" name="Прямоугольник 34">
            <a:extLst>
              <a:ext uri="{FF2B5EF4-FFF2-40B4-BE49-F238E27FC236}">
                <a16:creationId xmlns:a16="http://schemas.microsoft.com/office/drawing/2014/main" xmlns="" id="{E8475D84-8EC3-4FD4-A4A4-1A33CEBEFA78}"/>
              </a:ext>
            </a:extLst>
          </p:cNvPr>
          <p:cNvSpPr/>
          <p:nvPr/>
        </p:nvSpPr>
        <p:spPr>
          <a:xfrm>
            <a:off x="5432853" y="3779031"/>
            <a:ext cx="2381350" cy="63394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413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>
            <a:extLst>
              <a:ext uri="{FF2B5EF4-FFF2-40B4-BE49-F238E27FC236}">
                <a16:creationId xmlns:a16="http://schemas.microsoft.com/office/drawing/2014/main" xmlns="" id="{A906A70D-6971-4559-8A2C-8E8CCBD8167B}"/>
              </a:ext>
            </a:extLst>
          </p:cNvPr>
          <p:cNvSpPr/>
          <p:nvPr/>
        </p:nvSpPr>
        <p:spPr>
          <a:xfrm>
            <a:off x="5436046" y="4275454"/>
            <a:ext cx="2381350" cy="13751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2413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xmlns="" id="{FF3C0D54-CE86-4136-ABD1-C1E3C691AF19}"/>
              </a:ext>
            </a:extLst>
          </p:cNvPr>
          <p:cNvSpPr txBox="1"/>
          <p:nvPr/>
        </p:nvSpPr>
        <p:spPr>
          <a:xfrm>
            <a:off x="5798910" y="3842332"/>
            <a:ext cx="16524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1"/>
                </a:solidFill>
              </a:rPr>
              <a:t>190 мест</a:t>
            </a:r>
            <a:endParaRPr lang="ru-RU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2408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Picture 2" descr="C045BBCE2F774cb4A50AA1CE30F406F3# #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 r="93159"/>
          <a:stretch>
            <a:fillRect/>
          </a:stretch>
        </p:blipFill>
        <p:spPr bwMode="auto">
          <a:xfrm>
            <a:off x="190143" y="121834"/>
            <a:ext cx="8784975" cy="719442"/>
          </a:xfrm>
          <a:prstGeom prst="rect">
            <a:avLst/>
          </a:prstGeom>
          <a:noFill/>
          <a:ln w="19050">
            <a:solidFill>
              <a:schemeClr val="accent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0" name="Заголовок 2"/>
          <p:cNvSpPr txBox="1">
            <a:spLocks/>
          </p:cNvSpPr>
          <p:nvPr/>
        </p:nvSpPr>
        <p:spPr>
          <a:xfrm>
            <a:off x="200775" y="227175"/>
            <a:ext cx="8774343" cy="625252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r>
              <a:rPr lang="ru-RU" sz="24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Перечень мероприятий в сфере образования</a:t>
            </a:r>
            <a:endParaRPr lang="ru-RU" sz="2400" b="1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79511" y="516843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accent4">
                    <a:lumMod val="75000"/>
                    <a:lumOff val="25000"/>
                  </a:schemeClr>
                </a:solidFill>
              </a:rPr>
              <a:t>9</a:t>
            </a:r>
            <a:endParaRPr lang="ru-RU" b="1" dirty="0">
              <a:solidFill>
                <a:schemeClr val="accent4">
                  <a:lumMod val="75000"/>
                  <a:lumOff val="25000"/>
                </a:schemeClr>
              </a:solidFill>
            </a:endParaRPr>
          </a:p>
        </p:txBody>
      </p:sp>
      <p:graphicFrame>
        <p:nvGraphicFramePr>
          <p:cNvPr id="47" name="Таблица 4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8851729"/>
              </p:ext>
            </p:extLst>
          </p:nvPr>
        </p:nvGraphicFramePr>
        <p:xfrm>
          <a:off x="395536" y="985292"/>
          <a:ext cx="8208913" cy="4097640"/>
        </p:xfrm>
        <a:graphic>
          <a:graphicData uri="http://schemas.openxmlformats.org/drawingml/2006/table">
            <a:tbl>
              <a:tblPr firstRow="1" firstCol="1" bandRow="1">
                <a:tableStyleId>{5A111915-BE36-4E01-A7E5-04B1672EAD32}</a:tableStyleId>
              </a:tblPr>
              <a:tblGrid>
                <a:gridCol w="544945">
                  <a:extLst>
                    <a:ext uri="{9D8B030D-6E8A-4147-A177-3AD203B41FA5}">
                      <a16:colId xmlns:a16="http://schemas.microsoft.com/office/drawing/2014/main" xmlns="" val="1829960804"/>
                    </a:ext>
                  </a:extLst>
                </a:gridCol>
                <a:gridCol w="2609300">
                  <a:extLst>
                    <a:ext uri="{9D8B030D-6E8A-4147-A177-3AD203B41FA5}">
                      <a16:colId xmlns:a16="http://schemas.microsoft.com/office/drawing/2014/main" xmlns="" val="2833228594"/>
                    </a:ext>
                  </a:extLst>
                </a:gridCol>
                <a:gridCol w="2867496">
                  <a:extLst>
                    <a:ext uri="{9D8B030D-6E8A-4147-A177-3AD203B41FA5}">
                      <a16:colId xmlns:a16="http://schemas.microsoft.com/office/drawing/2014/main" xmlns="" val="1977542688"/>
                    </a:ext>
                  </a:extLst>
                </a:gridCol>
                <a:gridCol w="2187172">
                  <a:extLst>
                    <a:ext uri="{9D8B030D-6E8A-4147-A177-3AD203B41FA5}">
                      <a16:colId xmlns:a16="http://schemas.microsoft.com/office/drawing/2014/main" xmlns="" val="789762240"/>
                    </a:ext>
                  </a:extLst>
                </a:gridCol>
              </a:tblGrid>
              <a:tr h="72008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9E1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Местоположение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9E1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мероприятия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9E1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Характеристики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9E1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507786542"/>
                  </a:ext>
                </a:extLst>
              </a:tr>
              <a:tr h="360040">
                <a:tc gridSpan="4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Дошкольное</a:t>
                      </a:r>
                      <a:r>
                        <a:rPr lang="ru-RU" sz="18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образование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2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666700251"/>
                  </a:ext>
                </a:extLst>
              </a:tr>
              <a:tr h="52774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Любинское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городское поселение,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р.п</a:t>
                      </a:r>
                      <a:r>
                        <a:rPr lang="ru-RU" sz="1800" i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ru-RU" sz="1800" i="1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Любинский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мкр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«Западный»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Детское дошкольное учреждение 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(строительство)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90 мест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2601034533"/>
                  </a:ext>
                </a:extLst>
              </a:tr>
              <a:tr h="28485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Любинское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городское поселение,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р.п</a:t>
                      </a:r>
                      <a:r>
                        <a:rPr lang="ru-RU" sz="1800" i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ru-RU" sz="1800" i="1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Любинский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мкр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«Удачный»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Детское дошкольное учреждение 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(строительство)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140 мест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200035649"/>
                  </a:ext>
                </a:extLst>
              </a:tr>
              <a:tr h="39094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</a:t>
                      </a:r>
                      <a:endParaRPr lang="ru-RU" sz="1800" b="1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Любино-</a:t>
                      </a:r>
                      <a:r>
                        <a:rPr lang="ru-RU" sz="18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Малоросское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сельское поселение, 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с. </a:t>
                      </a:r>
                      <a:r>
                        <a:rPr lang="ru-RU" sz="1800" i="1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Китайлы</a:t>
                      </a:r>
                      <a:endParaRPr lang="ru-RU" sz="1800" i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Детское дошкольное учреждение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(строительство)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30 мест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32" marR="23832" marT="0" marB="0" anchor="ctr">
                    <a:lnL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D0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8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2016387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58837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495ba0c23fa9b48bedc4839088a2b2618a81c1c"/>
</p:tagLst>
</file>

<file path=ppt/theme/theme1.xml><?xml version="1.0" encoding="utf-8"?>
<a:theme xmlns:a="http://schemas.openxmlformats.org/drawingml/2006/main" name="1_Office 主题">
  <a:themeElements>
    <a:clrScheme name="1_Office 主题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_Office 主题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Office 主题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Office 主题">
  <a:themeElements>
    <a:clrScheme name="2_Office 主题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2_Office 主题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Office 主题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buisness-otchet</Template>
  <TotalTime>8794</TotalTime>
  <Pages>0</Pages>
  <Words>1818</Words>
  <Characters>0</Characters>
  <Application>Microsoft Office PowerPoint</Application>
  <DocSecurity>0</DocSecurity>
  <PresentationFormat>Экран (16:10)</PresentationFormat>
  <Lines>0</Lines>
  <Paragraphs>598</Paragraphs>
  <Slides>46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46</vt:i4>
      </vt:variant>
    </vt:vector>
  </HeadingPairs>
  <TitlesOfParts>
    <vt:vector size="53" baseType="lpstr">
      <vt:lpstr>微软雅黑</vt:lpstr>
      <vt:lpstr>宋体</vt:lpstr>
      <vt:lpstr>Arial</vt:lpstr>
      <vt:lpstr>Calibri</vt:lpstr>
      <vt:lpstr>Times New Roman</vt:lpstr>
      <vt:lpstr>1_Office 主题</vt:lpstr>
      <vt:lpstr>2_Office 主题</vt:lpstr>
      <vt:lpstr>Презентация PowerPoint</vt:lpstr>
      <vt:lpstr>Презентация PowerPoint</vt:lpstr>
      <vt:lpstr>Презентация PowerPoint</vt:lpstr>
      <vt:lpstr>Состав проектных материалов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CharactersWithSpaces>0</CharactersWithSpaces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A.Fadeeva</dc:creator>
  <cp:lastModifiedBy>Буякевич Юлия Андреевна</cp:lastModifiedBy>
  <cp:revision>395</cp:revision>
  <cp:lastPrinted>2021-12-13T08:10:34Z</cp:lastPrinted>
  <dcterms:created xsi:type="dcterms:W3CDTF">2021-09-22T06:30:48Z</dcterms:created>
  <dcterms:modified xsi:type="dcterms:W3CDTF">2023-09-14T09:26:49Z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1033-8.1.0.3018</vt:lpwstr>
  </property>
</Properties>
</file>